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0" r:id="rId1"/>
  </p:sldMasterIdLst>
  <p:sldIdLst>
    <p:sldId id="256" r:id="rId2"/>
    <p:sldId id="311" r:id="rId3"/>
    <p:sldId id="310" r:id="rId4"/>
    <p:sldId id="289" r:id="rId5"/>
    <p:sldId id="295" r:id="rId6"/>
    <p:sldId id="296" r:id="rId7"/>
    <p:sldId id="298" r:id="rId8"/>
    <p:sldId id="297" r:id="rId9"/>
    <p:sldId id="313" r:id="rId10"/>
    <p:sldId id="346" r:id="rId11"/>
    <p:sldId id="345" r:id="rId12"/>
    <p:sldId id="347" r:id="rId13"/>
    <p:sldId id="349" r:id="rId14"/>
    <p:sldId id="350" r:id="rId15"/>
    <p:sldId id="306" r:id="rId16"/>
    <p:sldId id="264" r:id="rId17"/>
    <p:sldId id="351" r:id="rId18"/>
    <p:sldId id="352" r:id="rId19"/>
    <p:sldId id="293" r:id="rId20"/>
    <p:sldId id="328" r:id="rId21"/>
    <p:sldId id="281" r:id="rId22"/>
    <p:sldId id="316" r:id="rId23"/>
    <p:sldId id="344" r:id="rId24"/>
    <p:sldId id="294" r:id="rId25"/>
    <p:sldId id="269" r:id="rId26"/>
    <p:sldId id="270" r:id="rId27"/>
    <p:sldId id="315" r:id="rId28"/>
    <p:sldId id="271" r:id="rId29"/>
    <p:sldId id="272" r:id="rId30"/>
    <p:sldId id="299" r:id="rId31"/>
    <p:sldId id="340" r:id="rId32"/>
    <p:sldId id="273" r:id="rId33"/>
    <p:sldId id="274" r:id="rId34"/>
    <p:sldId id="301" r:id="rId35"/>
    <p:sldId id="276" r:id="rId36"/>
    <p:sldId id="275" r:id="rId37"/>
    <p:sldId id="348" r:id="rId38"/>
    <p:sldId id="329" r:id="rId39"/>
    <p:sldId id="300" r:id="rId40"/>
    <p:sldId id="277" r:id="rId41"/>
    <p:sldId id="278" r:id="rId42"/>
    <p:sldId id="258" r:id="rId43"/>
    <p:sldId id="282" r:id="rId44"/>
    <p:sldId id="317" r:id="rId45"/>
    <p:sldId id="279" r:id="rId46"/>
    <p:sldId id="322" r:id="rId47"/>
    <p:sldId id="321" r:id="rId48"/>
    <p:sldId id="323" r:id="rId49"/>
    <p:sldId id="354" r:id="rId50"/>
    <p:sldId id="324" r:id="rId51"/>
    <p:sldId id="325" r:id="rId52"/>
    <p:sldId id="332" r:id="rId53"/>
    <p:sldId id="333" r:id="rId54"/>
    <p:sldId id="326" r:id="rId55"/>
    <p:sldId id="318" r:id="rId56"/>
    <p:sldId id="286" r:id="rId57"/>
    <p:sldId id="285" r:id="rId58"/>
    <p:sldId id="319" r:id="rId59"/>
    <p:sldId id="330" r:id="rId60"/>
    <p:sldId id="331" r:id="rId61"/>
    <p:sldId id="292" r:id="rId62"/>
    <p:sldId id="355" r:id="rId63"/>
    <p:sldId id="335" r:id="rId64"/>
    <p:sldId id="336" r:id="rId65"/>
    <p:sldId id="337" r:id="rId66"/>
    <p:sldId id="338" r:id="rId67"/>
    <p:sldId id="339" r:id="rId68"/>
    <p:sldId id="341" r:id="rId69"/>
    <p:sldId id="342" r:id="rId70"/>
    <p:sldId id="343" r:id="rId71"/>
    <p:sldId id="287" r:id="rId72"/>
    <p:sldId id="261" r:id="rId73"/>
    <p:sldId id="257" r:id="rId74"/>
    <p:sldId id="309" r:id="rId75"/>
    <p:sldId id="312" r:id="rId76"/>
    <p:sldId id="308" r:id="rId77"/>
    <p:sldId id="290" r:id="rId78"/>
    <p:sldId id="288" r:id="rId79"/>
    <p:sldId id="262" r:id="rId80"/>
    <p:sldId id="302" r:id="rId81"/>
    <p:sldId id="303" r:id="rId82"/>
    <p:sldId id="263" r:id="rId83"/>
    <p:sldId id="265" r:id="rId84"/>
    <p:sldId id="304" r:id="rId85"/>
    <p:sldId id="267" r:id="rId86"/>
    <p:sldId id="268" r:id="rId87"/>
    <p:sldId id="307" r:id="rId88"/>
    <p:sldId id="266" r:id="rId89"/>
    <p:sldId id="305" r:id="rId9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426" autoAdjust="0"/>
    <p:restoredTop sz="94660"/>
  </p:normalViewPr>
  <p:slideViewPr>
    <p:cSldViewPr snapToGrid="0">
      <p:cViewPr varScale="1">
        <p:scale>
          <a:sx n="86" d="100"/>
          <a:sy n="86" d="100"/>
        </p:scale>
        <p:origin x="446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viewProps" Target="viewProps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A09405-97CB-4C57-A479-C5245109AE16}" type="datetimeFigureOut">
              <a:rPr lang="en-US" smtClean="0"/>
              <a:t>2/13/2023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7E6E66-86CE-4B7D-B753-3659818D8EC3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806772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A09405-97CB-4C57-A479-C5245109AE16}" type="datetimeFigureOut">
              <a:rPr lang="en-US" smtClean="0"/>
              <a:t>2/13/2023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7E6E66-86CE-4B7D-B753-3659818D8E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59478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A09405-97CB-4C57-A479-C5245109AE16}" type="datetimeFigureOut">
              <a:rPr lang="en-US" smtClean="0"/>
              <a:t>2/13/2023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7E6E66-86CE-4B7D-B753-3659818D8E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75895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A09405-97CB-4C57-A479-C5245109AE16}" type="datetimeFigureOut">
              <a:rPr lang="en-US" smtClean="0"/>
              <a:t>2/13/2023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7E6E66-86CE-4B7D-B753-3659818D8E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83243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A09405-97CB-4C57-A479-C5245109AE16}" type="datetimeFigureOut">
              <a:rPr lang="en-US" smtClean="0"/>
              <a:t>2/13/2023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7E6E66-86CE-4B7D-B753-3659818D8EC3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821463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A09405-97CB-4C57-A479-C5245109AE16}" type="datetimeFigureOut">
              <a:rPr lang="en-US" smtClean="0"/>
              <a:t>2/13/2023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7E6E66-86CE-4B7D-B753-3659818D8E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64186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A09405-97CB-4C57-A479-C5245109AE16}" type="datetimeFigureOut">
              <a:rPr lang="en-US" smtClean="0"/>
              <a:t>2/13/2023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7E6E66-86CE-4B7D-B753-3659818D8E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74045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A09405-97CB-4C57-A479-C5245109AE16}" type="datetimeFigureOut">
              <a:rPr lang="en-US" smtClean="0"/>
              <a:t>2/13/2023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7E6E66-86CE-4B7D-B753-3659818D8E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60412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A09405-97CB-4C57-A479-C5245109AE16}" type="datetimeFigureOut">
              <a:rPr lang="en-US" smtClean="0"/>
              <a:t>2/13/2023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7E6E66-86CE-4B7D-B753-3659818D8E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89762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50A09405-97CB-4C57-A479-C5245109AE16}" type="datetimeFigureOut">
              <a:rPr lang="en-US" smtClean="0"/>
              <a:t>2/13/2023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E7E6E66-86CE-4B7D-B753-3659818D8E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92778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A09405-97CB-4C57-A479-C5245109AE16}" type="datetimeFigureOut">
              <a:rPr lang="en-US" smtClean="0"/>
              <a:t>2/13/2023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7E6E66-86CE-4B7D-B753-3659818D8E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23635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50A09405-97CB-4C57-A479-C5245109AE16}" type="datetimeFigureOut">
              <a:rPr lang="en-US" smtClean="0"/>
              <a:t>2/13/2023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BE7E6E66-86CE-4B7D-B753-3659818D8EC3}" type="slidenum">
              <a:rPr lang="en-US" smtClean="0"/>
              <a:t>‹#›</a:t>
            </a:fld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005651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  <p:sldLayoutId id="2147483695" r:id="rId5"/>
    <p:sldLayoutId id="2147483696" r:id="rId6"/>
    <p:sldLayoutId id="2147483697" r:id="rId7"/>
    <p:sldLayoutId id="2147483698" r:id="rId8"/>
    <p:sldLayoutId id="2147483699" r:id="rId9"/>
    <p:sldLayoutId id="2147483700" r:id="rId10"/>
    <p:sldLayoutId id="2147483701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0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7" Type="http://schemas.openxmlformats.org/officeDocument/2006/relationships/image" Target="../media/image4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7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F2A25A-AE70-3FD0-47C2-50462122A19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84085"/>
            <a:ext cx="9144000" cy="3225878"/>
          </a:xfrm>
        </p:spPr>
        <p:txBody>
          <a:bodyPr>
            <a:normAutofit/>
          </a:bodyPr>
          <a:lstStyle/>
          <a:p>
            <a:pPr algn="r" rtl="1"/>
            <a:r>
              <a:rPr lang="fa-IR" sz="7200" dirty="0"/>
              <a:t>به نام خداوند بخشنده ومهربان</a:t>
            </a:r>
            <a:endParaRPr lang="en-US" sz="7200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5E24741-FBF0-B5A1-8B15-A3BC1B90991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6098959"/>
            <a:ext cx="9144000" cy="474955"/>
          </a:xfrm>
        </p:spPr>
        <p:txBody>
          <a:bodyPr>
            <a:norm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449582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7BF04A5-B7F3-DB8D-BC99-1EC6CA67C73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3965" y="0"/>
            <a:ext cx="810407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639967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DAE46ED-5CA6-BF1A-F767-42A9BB591B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3100" y="904875"/>
            <a:ext cx="8305800" cy="5048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08267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FB78A68-6EA2-AE01-2C10-103FCD22634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5012" y="452437"/>
            <a:ext cx="8181975" cy="5953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947645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C3E3702-CA3C-1FB3-2926-17FFFB595F8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28862" y="147637"/>
            <a:ext cx="7534275" cy="6562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73494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E2EFC0B-974F-4260-8D73-3761F9EC6A9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81287" y="257175"/>
            <a:ext cx="6829425" cy="6343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353373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EF71B2D-E911-C853-BFEB-D7298D8993A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4650" y="590550"/>
            <a:ext cx="6362700" cy="5676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042422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1F4FC2-2D6C-E0DE-2963-552A0B3E1A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91466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C4DD1013-B57E-26DB-0BFD-0C5832533C0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483233" y="1846263"/>
            <a:ext cx="5285860" cy="4022725"/>
          </a:xfrm>
        </p:spPr>
      </p:pic>
    </p:spTree>
    <p:extLst>
      <p:ext uri="{BB962C8B-B14F-4D97-AF65-F5344CB8AC3E}">
        <p14:creationId xmlns:p14="http://schemas.microsoft.com/office/powerpoint/2010/main" val="341661359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BC2B496-A45B-1590-54C8-5206A8E5DD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05062" y="214312"/>
            <a:ext cx="7381875" cy="6429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42314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D9D2F54-C157-19BA-2AC7-D86CB3F0DD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76869" y="0"/>
            <a:ext cx="463826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817567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E6750EE-06B5-3955-F306-8CAB97F0B04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35196"/>
            <a:ext cx="12192000" cy="4187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18640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CBF56C1-138D-A1BB-CEE4-0BBF6D78252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002" y="514905"/>
            <a:ext cx="7469635" cy="268993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2AE18B1-7515-FE97-7B6C-256ECFB8885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75503" y="3204839"/>
            <a:ext cx="4006788" cy="33823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556716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A3BFA9D-7A5E-602B-4387-6B54FC5A8A9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0638" y="104775"/>
            <a:ext cx="5810250" cy="675322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80630E65-13DA-0195-AA4A-C666D4CADDF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5506" y="0"/>
            <a:ext cx="488779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361318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E27714-9F7F-2AC0-5B2C-532E386DEF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flipV="1">
            <a:off x="838200" y="168675"/>
            <a:ext cx="10515600" cy="71021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CE4E7EE7-7439-5AFD-0FB3-6D2D1E1A5D0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48070" y="514905"/>
            <a:ext cx="4128116" cy="5814873"/>
          </a:xfr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2C9EFC9-3D87-B977-DDF6-6C68F67C521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02315" y="239695"/>
            <a:ext cx="4952852" cy="67869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426370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96724C-4B12-47DE-2622-3BA77493E5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62339"/>
          </a:xfrm>
        </p:spPr>
        <p:txBody>
          <a:bodyPr/>
          <a:lstStyle/>
          <a:p>
            <a:pPr algn="r" rtl="1"/>
            <a:r>
              <a:rPr lang="fa-IR" sz="3200" dirty="0">
                <a:solidFill>
                  <a:srgbClr val="C00000"/>
                </a:solidFill>
              </a:rPr>
              <a:t>سوختگی ها </a:t>
            </a:r>
            <a:r>
              <a:rPr lang="fa-IR" dirty="0"/>
              <a:t>:</a:t>
            </a:r>
            <a:r>
              <a:rPr kumimoji="0" lang="fa-IR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j-ea"/>
                <a:cs typeface="Times New Roman" panose="02020603050405020304" pitchFamily="18" charset="0"/>
              </a:rPr>
              <a:t> سوختگی های </a:t>
            </a:r>
            <a:r>
              <a:rPr kumimoji="0" lang="fa-IR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 Light" panose="020F0302020204030204"/>
                <a:ea typeface="+mj-ea"/>
                <a:cs typeface="Times New Roman" panose="02020603050405020304" pitchFamily="18" charset="0"/>
              </a:rPr>
              <a:t>حرارتی، </a:t>
            </a:r>
            <a:r>
              <a:rPr kumimoji="0" lang="fa-IR" sz="20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Calibri Light" panose="020F0302020204030204"/>
                <a:ea typeface="+mj-ea"/>
                <a:cs typeface="Times New Roman" panose="02020603050405020304" pitchFamily="18" charset="0"/>
              </a:rPr>
              <a:t>الکتریکی</a:t>
            </a:r>
            <a:r>
              <a:rPr kumimoji="0" lang="fa-IR" sz="2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 Light" panose="020F0302020204030204"/>
                <a:ea typeface="+mj-ea"/>
                <a:cs typeface="Times New Roman" panose="02020603050405020304" pitchFamily="18" charset="0"/>
              </a:rPr>
              <a:t>، </a:t>
            </a:r>
            <a:r>
              <a:rPr kumimoji="0" lang="fa-IR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 Light" panose="020F0302020204030204"/>
                <a:ea typeface="+mj-ea"/>
                <a:cs typeface="Times New Roman" panose="02020603050405020304" pitchFamily="18" charset="0"/>
              </a:rPr>
              <a:t>سرمایی</a:t>
            </a:r>
            <a:r>
              <a:rPr kumimoji="0" lang="fa-IR" sz="2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 Light" panose="020F0302020204030204"/>
                <a:ea typeface="+mj-ea"/>
                <a:cs typeface="Times New Roman" panose="02020603050405020304" pitchFamily="18" charset="0"/>
              </a:rPr>
              <a:t>، </a:t>
            </a:r>
            <a:r>
              <a:rPr kumimoji="0" lang="fa-IR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 Light" panose="020F0302020204030204"/>
                <a:ea typeface="+mj-ea"/>
                <a:cs typeface="Times New Roman" panose="02020603050405020304" pitchFamily="18" charset="0"/>
              </a:rPr>
              <a:t>شیمیایی</a:t>
            </a:r>
            <a:r>
              <a:rPr kumimoji="0" lang="fa-IR" sz="2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 Light" panose="020F0302020204030204"/>
                <a:ea typeface="+mj-ea"/>
                <a:cs typeface="Times New Roman" panose="02020603050405020304" pitchFamily="18" charset="0"/>
              </a:rPr>
              <a:t>،</a:t>
            </a:r>
            <a:r>
              <a:rPr kumimoji="0" lang="fa-IR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Calibri Light" panose="020F0302020204030204"/>
                <a:ea typeface="+mj-ea"/>
                <a:cs typeface="Times New Roman" panose="02020603050405020304" pitchFamily="18" charset="0"/>
              </a:rPr>
              <a:t>اشعه ها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4D8CAD0-D8F7-139D-E87D-FA99F4CC625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09204"/>
            <a:ext cx="10515600" cy="4667759"/>
          </a:xfrm>
        </p:spPr>
        <p:txBody>
          <a:bodyPr>
            <a:normAutofit fontScale="92500" lnSpcReduction="10000"/>
          </a:bodyPr>
          <a:lstStyle/>
          <a:p>
            <a:pPr algn="r" rtl="1"/>
            <a:r>
              <a:rPr kumimoji="0" lang="fa-IR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j-ea"/>
                <a:cs typeface="Times New Roman" panose="02020603050405020304" pitchFamily="18" charset="0"/>
              </a:rPr>
              <a:t>انواع بر اساس </a:t>
            </a:r>
            <a:r>
              <a:rPr lang="fa-IR" sz="3200">
                <a:solidFill>
                  <a:prstClr val="black"/>
                </a:solidFill>
                <a:latin typeface="Calibri Light" panose="020F0302020204030204"/>
                <a:ea typeface="+mj-ea"/>
                <a:cs typeface="Times New Roman" panose="02020603050405020304" pitchFamily="18" charset="0"/>
              </a:rPr>
              <a:t>وسعت</a:t>
            </a:r>
            <a:r>
              <a:rPr kumimoji="0" lang="fa-IR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j-ea"/>
                <a:cs typeface="Times New Roman" panose="02020603050405020304" pitchFamily="18" charset="0"/>
              </a:rPr>
              <a:t> </a:t>
            </a:r>
            <a:r>
              <a:rPr kumimoji="0" lang="fa-IR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j-ea"/>
                <a:cs typeface="Times New Roman" panose="02020603050405020304" pitchFamily="18" charset="0"/>
              </a:rPr>
              <a:t>آنها:</a:t>
            </a:r>
          </a:p>
          <a:p>
            <a:pPr marL="228600" marR="0" lvl="0" indent="-228600" algn="r" defTabSz="914400" rtl="1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fa-IR" sz="3200" dirty="0">
                <a:solidFill>
                  <a:srgbClr val="00B050"/>
                </a:solidFill>
                <a:latin typeface="Calibri Light" panose="020F0302020204030204"/>
                <a:ea typeface="+mj-ea"/>
                <a:cs typeface="Times New Roman" panose="02020603050405020304" pitchFamily="18" charset="0"/>
              </a:rPr>
              <a:t>خفیف</a:t>
            </a:r>
            <a:r>
              <a:rPr lang="fa-IR" sz="3200" dirty="0">
                <a:solidFill>
                  <a:prstClr val="black"/>
                </a:solidFill>
                <a:latin typeface="Calibri Light" panose="020F0302020204030204"/>
                <a:ea typeface="+mj-ea"/>
                <a:cs typeface="Times New Roman" panose="02020603050405020304" pitchFamily="18" charset="0"/>
              </a:rPr>
              <a:t> ( </a:t>
            </a:r>
            <a:r>
              <a:rPr lang="en-US" sz="3200" dirty="0">
                <a:solidFill>
                  <a:prstClr val="black"/>
                </a:solidFill>
                <a:latin typeface="Calibri Light" panose="020F0302020204030204"/>
                <a:ea typeface="+mj-ea"/>
                <a:cs typeface="Times New Roman" panose="02020603050405020304" pitchFamily="18" charset="0"/>
              </a:rPr>
              <a:t>Mild</a:t>
            </a:r>
            <a:r>
              <a:rPr lang="fa-IR" sz="3200" dirty="0">
                <a:solidFill>
                  <a:prstClr val="black"/>
                </a:solidFill>
                <a:latin typeface="Calibri Light" panose="020F0302020204030204"/>
                <a:ea typeface="+mj-ea"/>
                <a:cs typeface="Times New Roman" panose="02020603050405020304" pitchFamily="18" charset="0"/>
              </a:rPr>
              <a:t>): </a:t>
            </a:r>
            <a:r>
              <a:rPr kumimoji="0" lang="fa-IR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n-ea"/>
                <a:cs typeface="Times New Roman" panose="02020603050405020304" pitchFamily="18" charset="0"/>
              </a:rPr>
              <a:t>دربزرگسالان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fa-IR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n-ea"/>
                <a:cs typeface="Times New Roman" panose="02020603050405020304" pitchFamily="18" charset="0"/>
              </a:rPr>
              <a:t>)</a:t>
            </a:r>
            <a:r>
              <a:rPr kumimoji="0" lang="fa-IR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n-ea"/>
                <a:cs typeface="Times New Roman" panose="02020603050405020304" pitchFamily="18" charset="0"/>
              </a:rPr>
              <a:t>بین 0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fa-IR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n-ea"/>
                <a:cs typeface="Times New Roman" panose="02020603050405020304" pitchFamily="18" charset="0"/>
              </a:rPr>
              <a:t>  تا 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n-ea"/>
                <a:cs typeface="Times New Roman" panose="02020603050405020304" pitchFamily="18" charset="0"/>
              </a:rPr>
              <a:t> 10</a:t>
            </a:r>
            <a:r>
              <a:rPr kumimoji="0" lang="fa-IR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n-ea"/>
                <a:cs typeface="Times New Roman" panose="02020603050405020304" pitchFamily="18" charset="0"/>
              </a:rPr>
              <a:t>%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n-ea"/>
                <a:cs typeface="Times New Roman" panose="02020603050405020304" pitchFamily="18" charset="0"/>
              </a:rPr>
              <a:t>TBSA  </a:t>
            </a:r>
            <a:r>
              <a:rPr kumimoji="0" lang="fa-IR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n-ea"/>
                <a:cs typeface="Times New Roman" panose="02020603050405020304" pitchFamily="18" charset="0"/>
              </a:rPr>
              <a:t>   )</a:t>
            </a:r>
          </a:p>
          <a:p>
            <a:pPr marL="228600" marR="0" lvl="0" indent="-228600" algn="r" defTabSz="914400" rtl="1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a-IR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n-ea"/>
                <a:cs typeface="Times New Roman" panose="02020603050405020304" pitchFamily="18" charset="0"/>
              </a:rPr>
              <a:t>                            در بچه وپیرها ( بین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n-ea"/>
                <a:cs typeface="Times New Roman" panose="02020603050405020304" pitchFamily="18" charset="0"/>
              </a:rPr>
              <a:t>0 </a:t>
            </a:r>
            <a:r>
              <a:rPr kumimoji="0" lang="fa-IR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n-ea"/>
                <a:cs typeface="Times New Roman" panose="02020603050405020304" pitchFamily="18" charset="0"/>
              </a:rPr>
              <a:t>  تا  </a:t>
            </a:r>
            <a:r>
              <a:rPr lang="en-US" sz="2400" dirty="0">
                <a:solidFill>
                  <a:prstClr val="black"/>
                </a:solidFill>
                <a:latin typeface="Calibri Light" panose="020F0302020204030204"/>
                <a:cs typeface="Times New Roman" panose="02020603050405020304" pitchFamily="18" charset="0"/>
              </a:rPr>
              <a:t>5</a:t>
            </a:r>
            <a:r>
              <a:rPr lang="fa-IR" sz="2400" dirty="0">
                <a:solidFill>
                  <a:prstClr val="black"/>
                </a:solidFill>
                <a:latin typeface="Calibri Light" panose="020F0302020204030204"/>
                <a:cs typeface="Times New Roman" panose="02020603050405020304" pitchFamily="18" charset="0"/>
              </a:rPr>
              <a:t>  %</a:t>
            </a:r>
            <a:r>
              <a:rPr kumimoji="0" lang="fa-IR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n-ea"/>
                <a:cs typeface="Times New Roman" panose="02020603050405020304" pitchFamily="18" charset="0"/>
              </a:rPr>
              <a:t>  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n-ea"/>
                <a:cs typeface="Times New Roman" panose="02020603050405020304" pitchFamily="18" charset="0"/>
              </a:rPr>
              <a:t>TBSA </a:t>
            </a:r>
            <a:r>
              <a:rPr kumimoji="0" lang="fa-IR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n-ea"/>
                <a:cs typeface="Times New Roman" panose="02020603050405020304" pitchFamily="18" charset="0"/>
              </a:rPr>
              <a:t>)</a:t>
            </a:r>
            <a:endParaRPr kumimoji="0" lang="fa-IR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ea typeface="+mn-ea"/>
              <a:cs typeface="Times New Roman" panose="02020603050405020304" pitchFamily="18" charset="0"/>
            </a:endParaRPr>
          </a:p>
          <a:p>
            <a:pPr marL="0" indent="0" algn="r" rtl="1">
              <a:buNone/>
            </a:pPr>
            <a:endParaRPr lang="fa-IR" sz="3200" dirty="0">
              <a:solidFill>
                <a:prstClr val="black"/>
              </a:solidFill>
              <a:latin typeface="Calibri Light" panose="020F0302020204030204"/>
              <a:ea typeface="+mj-ea"/>
              <a:cs typeface="Times New Roman" panose="02020603050405020304" pitchFamily="18" charset="0"/>
            </a:endParaRPr>
          </a:p>
          <a:p>
            <a:pPr algn="r" rtl="1"/>
            <a:r>
              <a:rPr lang="fa-IR" sz="3200" dirty="0">
                <a:solidFill>
                  <a:srgbClr val="00B050"/>
                </a:solidFill>
                <a:latin typeface="Calibri Light" panose="020F0302020204030204"/>
                <a:ea typeface="+mj-ea"/>
                <a:cs typeface="Times New Roman" panose="02020603050405020304" pitchFamily="18" charset="0"/>
              </a:rPr>
              <a:t>متوسط </a:t>
            </a:r>
            <a:r>
              <a:rPr lang="fa-IR" sz="3200" dirty="0">
                <a:solidFill>
                  <a:prstClr val="black"/>
                </a:solidFill>
                <a:latin typeface="Calibri Light" panose="020F0302020204030204"/>
                <a:ea typeface="+mj-ea"/>
                <a:cs typeface="Times New Roman" panose="02020603050405020304" pitchFamily="18" charset="0"/>
              </a:rPr>
              <a:t>( </a:t>
            </a:r>
            <a:r>
              <a:rPr lang="en-US" sz="3200" dirty="0">
                <a:solidFill>
                  <a:prstClr val="black"/>
                </a:solidFill>
                <a:latin typeface="Calibri Light" panose="020F0302020204030204"/>
                <a:ea typeface="+mj-ea"/>
                <a:cs typeface="Times New Roman" panose="02020603050405020304" pitchFamily="18" charset="0"/>
              </a:rPr>
              <a:t>Moderate</a:t>
            </a:r>
            <a:r>
              <a:rPr lang="fa-IR" sz="3200" dirty="0">
                <a:solidFill>
                  <a:prstClr val="black"/>
                </a:solidFill>
                <a:latin typeface="Calibri Light" panose="020F0302020204030204"/>
                <a:ea typeface="+mj-ea"/>
                <a:cs typeface="Times New Roman" panose="02020603050405020304" pitchFamily="18" charset="0"/>
              </a:rPr>
              <a:t>):</a:t>
            </a:r>
            <a:r>
              <a:rPr lang="fa-IR" sz="2400" dirty="0">
                <a:solidFill>
                  <a:prstClr val="black"/>
                </a:solidFill>
                <a:latin typeface="Calibri Light" panose="020F0302020204030204"/>
                <a:ea typeface="+mj-ea"/>
                <a:cs typeface="Times New Roman" panose="02020603050405020304" pitchFamily="18" charset="0"/>
              </a:rPr>
              <a:t>دربزرگسالان (بین10تا20 %</a:t>
            </a:r>
            <a:r>
              <a:rPr lang="en-US" sz="2400" dirty="0">
                <a:solidFill>
                  <a:prstClr val="black"/>
                </a:solidFill>
                <a:latin typeface="Calibri Light" panose="020F0302020204030204"/>
                <a:ea typeface="+mj-ea"/>
                <a:cs typeface="Times New Roman" panose="02020603050405020304" pitchFamily="18" charset="0"/>
              </a:rPr>
              <a:t>TBSA </a:t>
            </a:r>
            <a:r>
              <a:rPr lang="fa-IR" sz="2400" dirty="0">
                <a:solidFill>
                  <a:prstClr val="black"/>
                </a:solidFill>
                <a:latin typeface="Calibri Light" panose="020F0302020204030204"/>
                <a:ea typeface="+mj-ea"/>
                <a:cs typeface="Times New Roman" panose="02020603050405020304" pitchFamily="18" charset="0"/>
              </a:rPr>
              <a:t>)</a:t>
            </a:r>
          </a:p>
          <a:p>
            <a:pPr algn="r" rtl="1"/>
            <a:r>
              <a:rPr lang="fa-IR" sz="2400" dirty="0">
                <a:solidFill>
                  <a:prstClr val="black"/>
                </a:solidFill>
                <a:latin typeface="Calibri Light" panose="020F0302020204030204"/>
                <a:ea typeface="+mj-ea"/>
                <a:cs typeface="Times New Roman" panose="02020603050405020304" pitchFamily="18" charset="0"/>
              </a:rPr>
              <a:t>                                        در بچه وپیرها (بین5 تا 10 % </a:t>
            </a:r>
            <a:r>
              <a:rPr lang="en-US" sz="2400" dirty="0">
                <a:solidFill>
                  <a:prstClr val="black"/>
                </a:solidFill>
                <a:latin typeface="Calibri Light" panose="020F0302020204030204"/>
                <a:ea typeface="+mj-ea"/>
                <a:cs typeface="Times New Roman" panose="02020603050405020304" pitchFamily="18" charset="0"/>
              </a:rPr>
              <a:t>TBSA</a:t>
            </a:r>
            <a:r>
              <a:rPr lang="fa-IR" sz="2400" dirty="0">
                <a:solidFill>
                  <a:prstClr val="black"/>
                </a:solidFill>
                <a:latin typeface="Calibri Light" panose="020F0302020204030204"/>
                <a:ea typeface="+mj-ea"/>
                <a:cs typeface="Times New Roman" panose="02020603050405020304" pitchFamily="18" charset="0"/>
              </a:rPr>
              <a:t>)</a:t>
            </a:r>
            <a:endParaRPr lang="fa-IR" sz="3200" dirty="0">
              <a:solidFill>
                <a:prstClr val="black"/>
              </a:solidFill>
              <a:latin typeface="Calibri Light" panose="020F0302020204030204"/>
              <a:ea typeface="+mj-ea"/>
              <a:cs typeface="Times New Roman" panose="02020603050405020304" pitchFamily="18" charset="0"/>
            </a:endParaRPr>
          </a:p>
          <a:p>
            <a:pPr algn="r" rtl="1"/>
            <a:endParaRPr lang="fa-IR" sz="3200" dirty="0">
              <a:solidFill>
                <a:prstClr val="black"/>
              </a:solidFill>
              <a:latin typeface="Calibri Light" panose="020F0302020204030204"/>
              <a:ea typeface="+mj-ea"/>
              <a:cs typeface="Times New Roman" panose="02020603050405020304" pitchFamily="18" charset="0"/>
            </a:endParaRPr>
          </a:p>
          <a:p>
            <a:pPr marL="228600" marR="0" lvl="0" indent="-228600" algn="r" defTabSz="914400" rtl="1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fa-IR" sz="3200" dirty="0">
                <a:solidFill>
                  <a:srgbClr val="00B050"/>
                </a:solidFill>
                <a:latin typeface="Calibri Light" panose="020F0302020204030204"/>
                <a:ea typeface="+mj-ea"/>
                <a:cs typeface="Times New Roman" panose="02020603050405020304" pitchFamily="18" charset="0"/>
              </a:rPr>
              <a:t>شدید</a:t>
            </a:r>
            <a:r>
              <a:rPr lang="fa-IR" sz="3200" dirty="0">
                <a:solidFill>
                  <a:prstClr val="black"/>
                </a:solidFill>
                <a:latin typeface="Calibri Light" panose="020F0302020204030204"/>
                <a:ea typeface="+mj-ea"/>
                <a:cs typeface="Times New Roman" panose="02020603050405020304" pitchFamily="18" charset="0"/>
              </a:rPr>
              <a:t> ( </a:t>
            </a:r>
            <a:r>
              <a:rPr lang="en-US" sz="3200" dirty="0">
                <a:solidFill>
                  <a:prstClr val="black"/>
                </a:solidFill>
                <a:latin typeface="Calibri Light" panose="020F0302020204030204"/>
                <a:ea typeface="+mj-ea"/>
                <a:cs typeface="Times New Roman" panose="02020603050405020304" pitchFamily="18" charset="0"/>
              </a:rPr>
              <a:t>severe</a:t>
            </a:r>
            <a:r>
              <a:rPr lang="fa-IR" sz="3200" dirty="0">
                <a:solidFill>
                  <a:prstClr val="black"/>
                </a:solidFill>
                <a:latin typeface="Calibri Light" panose="020F0302020204030204"/>
                <a:ea typeface="+mj-ea"/>
                <a:cs typeface="Times New Roman" panose="02020603050405020304" pitchFamily="18" charset="0"/>
              </a:rPr>
              <a:t>):</a:t>
            </a:r>
            <a:r>
              <a:rPr kumimoji="0" lang="fa-IR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 در بزرگسالان : سوختگی بیش از 20% 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TBSA</a:t>
            </a:r>
            <a:endParaRPr kumimoji="0" lang="fa-IR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Arial" panose="020B0604020202020204" pitchFamily="34" charset="0"/>
            </a:endParaRPr>
          </a:p>
          <a:p>
            <a:pPr marL="228600" marR="0" lvl="0" indent="-228600" algn="r" defTabSz="914400" rtl="1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a-IR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                           در بچه وپیرها:       "        "     10%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 </a:t>
            </a:r>
            <a:r>
              <a:rPr kumimoji="0" lang="fa-IR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  "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374168057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909EF5-EE82-78F0-C6BE-99413A5556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885249"/>
          </a:xfrm>
        </p:spPr>
        <p:txBody>
          <a:bodyPr>
            <a:normAutofit/>
          </a:bodyPr>
          <a:lstStyle/>
          <a:p>
            <a:pPr algn="r" rtl="1"/>
            <a:r>
              <a:rPr lang="fa-IR" sz="3600" dirty="0">
                <a:solidFill>
                  <a:srgbClr val="FF0000"/>
                </a:solidFill>
              </a:rPr>
              <a:t>انواع سوختگی براساس شدت : </a:t>
            </a:r>
            <a:endParaRPr lang="en-US" sz="3600" dirty="0">
              <a:solidFill>
                <a:srgbClr val="FF000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58B33D-CD3A-B17B-2123-43B9E9D80D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7279" y="1171851"/>
            <a:ext cx="10514713" cy="5308847"/>
          </a:xfrm>
        </p:spPr>
        <p:txBody>
          <a:bodyPr/>
          <a:lstStyle/>
          <a:p>
            <a:pPr marL="0" indent="0" algn="r" rtl="1">
              <a:buNone/>
            </a:pPr>
            <a:r>
              <a:rPr lang="fa-IR" sz="3600" dirty="0">
                <a:solidFill>
                  <a:srgbClr val="FF0000"/>
                </a:solidFill>
              </a:rPr>
              <a:t>شدید :     </a:t>
            </a:r>
            <a:r>
              <a:rPr lang="fa-IR" dirty="0"/>
              <a:t>ضخامت کامل&gt; </a:t>
            </a:r>
            <a:r>
              <a:rPr lang="en-US" dirty="0"/>
              <a:t>10% -5%  BSA</a:t>
            </a:r>
            <a:r>
              <a:rPr lang="fa-IR" dirty="0"/>
              <a:t> ، </a:t>
            </a:r>
          </a:p>
          <a:p>
            <a:pPr marL="0" indent="0" algn="r" rtl="1">
              <a:buNone/>
            </a:pPr>
            <a:r>
              <a:rPr lang="fa-IR" dirty="0"/>
              <a:t>                      دست وپاها ، </a:t>
            </a:r>
          </a:p>
          <a:p>
            <a:pPr marL="0" indent="0" algn="r" rtl="1">
              <a:buNone/>
            </a:pPr>
            <a:r>
              <a:rPr lang="fa-IR" dirty="0"/>
              <a:t>                      روی مفاصل ، دورتا دور اندام ها </a:t>
            </a:r>
          </a:p>
          <a:p>
            <a:pPr marL="0" indent="0" algn="r" rtl="1">
              <a:buNone/>
            </a:pPr>
            <a:r>
              <a:rPr lang="fa-IR" dirty="0"/>
              <a:t>                      همراه سوختگی استنشاقی، </a:t>
            </a:r>
          </a:p>
          <a:p>
            <a:pPr marL="0" indent="0" algn="r" rtl="1">
              <a:buNone/>
            </a:pPr>
            <a:r>
              <a:rPr lang="fa-IR" dirty="0"/>
              <a:t>                      الکتریکی ،همراه با دیگر تروما ها و شکستگی ،</a:t>
            </a:r>
          </a:p>
          <a:p>
            <a:pPr marL="0" indent="0" algn="r" rtl="1">
              <a:buNone/>
            </a:pPr>
            <a:r>
              <a:rPr lang="fa-IR" dirty="0"/>
              <a:t>                      در افراد خاص</a:t>
            </a:r>
          </a:p>
          <a:p>
            <a:pPr marL="0" indent="0" algn="r" rtl="1">
              <a:buNone/>
            </a:pPr>
            <a:r>
              <a:rPr lang="fa-IR" sz="2800" dirty="0">
                <a:solidFill>
                  <a:srgbClr val="FF0000"/>
                </a:solidFill>
              </a:rPr>
              <a:t>متوسط  :</a:t>
            </a:r>
            <a:r>
              <a:rPr lang="fa-IR" dirty="0"/>
              <a:t>      ضخامت کامل پوست زیر </a:t>
            </a:r>
            <a:r>
              <a:rPr lang="en-US" dirty="0"/>
              <a:t>10%- 5%</a:t>
            </a:r>
            <a:endParaRPr lang="fa-IR" dirty="0"/>
          </a:p>
          <a:p>
            <a:pPr marL="0" indent="0" algn="r" rtl="1">
              <a:buNone/>
            </a:pPr>
            <a:r>
              <a:rPr lang="fa-IR" dirty="0"/>
              <a:t> </a:t>
            </a:r>
          </a:p>
          <a:p>
            <a:pPr marL="0" indent="0" algn="r" rtl="1">
              <a:buNone/>
            </a:pPr>
            <a:r>
              <a:rPr lang="fa-IR" sz="3200" dirty="0">
                <a:solidFill>
                  <a:srgbClr val="FF0000"/>
                </a:solidFill>
              </a:rPr>
              <a:t>خفیف  :   </a:t>
            </a:r>
            <a:r>
              <a:rPr lang="fa-IR" sz="2400" dirty="0">
                <a:solidFill>
                  <a:schemeClr val="tx2">
                    <a:lumMod val="75000"/>
                  </a:schemeClr>
                </a:solidFill>
              </a:rPr>
              <a:t>ضخامت کامل زیر </a:t>
            </a:r>
            <a:r>
              <a:rPr lang="en-US" sz="2400" dirty="0">
                <a:solidFill>
                  <a:schemeClr val="tx2">
                    <a:lumMod val="75000"/>
                  </a:schemeClr>
                </a:solidFill>
              </a:rPr>
              <a:t>2%</a:t>
            </a:r>
            <a:endParaRPr lang="en-US" sz="3200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534128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BBA829B-D956-7B03-AF5F-C7D2B145881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08783" y="0"/>
            <a:ext cx="537443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486139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D3F33D-6215-2CBE-D91F-2813017422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2800" dirty="0"/>
              <a:t>مداخلات اولیه( در 24 ساعت اول)</a:t>
            </a:r>
            <a:r>
              <a:rPr kumimoji="0" lang="fa-IR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 Light" panose="020F0302020204030204"/>
                <a:ea typeface="+mj-ea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 Light" panose="020F0302020204030204"/>
                <a:ea typeface="+mj-ea"/>
                <a:cs typeface="Times New Roman" panose="02020603050405020304" pitchFamily="18" charset="0"/>
              </a:rPr>
              <a:t>:</a:t>
            </a:r>
            <a:r>
              <a:rPr kumimoji="0" lang="fa-IR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j-ea"/>
                <a:cs typeface="Times New Roman" panose="02020603050405020304" pitchFamily="18" charset="0"/>
              </a:rPr>
              <a:t> </a:t>
            </a:r>
            <a:r>
              <a:rPr kumimoji="0" lang="fa-IR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j-ea"/>
                <a:cs typeface="Times New Roman" panose="02020603050405020304" pitchFamily="18" charset="0"/>
              </a:rPr>
              <a:t>سوختگی های</a:t>
            </a:r>
            <a:r>
              <a:rPr lang="fa-IR" sz="2400" dirty="0">
                <a:solidFill>
                  <a:prstClr val="black"/>
                </a:solidFill>
                <a:latin typeface="Calibri Light" panose="020F0302020204030204"/>
                <a:cs typeface="Times New Roman" panose="02020603050405020304" pitchFamily="18" charset="0"/>
              </a:rPr>
              <a:t> </a:t>
            </a:r>
            <a:r>
              <a:rPr kumimoji="0" lang="fa-IR" sz="2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 Light" panose="020F0302020204030204"/>
                <a:ea typeface="+mj-ea"/>
                <a:cs typeface="Times New Roman" panose="02020603050405020304" pitchFamily="18" charset="0"/>
              </a:rPr>
              <a:t>حرارتی،</a:t>
            </a:r>
            <a:r>
              <a:rPr kumimoji="0" lang="fa-IR" sz="2000" b="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 Light" panose="020F0302020204030204"/>
                <a:ea typeface="+mj-ea"/>
                <a:cs typeface="Times New Roman" panose="02020603050405020304" pitchFamily="18" charset="0"/>
              </a:rPr>
              <a:t> </a:t>
            </a:r>
            <a:r>
              <a:rPr kumimoji="0" lang="fa-IR" sz="20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Calibri Light" panose="020F0302020204030204"/>
                <a:ea typeface="+mj-ea"/>
                <a:cs typeface="Times New Roman" panose="02020603050405020304" pitchFamily="18" charset="0"/>
              </a:rPr>
              <a:t>الکتریکی</a:t>
            </a:r>
            <a:r>
              <a:rPr kumimoji="0" lang="fa-IR" sz="2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 Light" panose="020F0302020204030204"/>
                <a:ea typeface="+mj-ea"/>
                <a:cs typeface="Times New Roman" panose="02020603050405020304" pitchFamily="18" charset="0"/>
              </a:rPr>
              <a:t>، </a:t>
            </a:r>
            <a:r>
              <a:rPr kumimoji="0" lang="fa-IR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 Light" panose="020F0302020204030204"/>
                <a:ea typeface="+mj-ea"/>
                <a:cs typeface="Times New Roman" panose="02020603050405020304" pitchFamily="18" charset="0"/>
              </a:rPr>
              <a:t>سرمایی</a:t>
            </a:r>
            <a:r>
              <a:rPr kumimoji="0" lang="fa-IR" sz="2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 Light" panose="020F0302020204030204"/>
                <a:ea typeface="+mj-ea"/>
                <a:cs typeface="Times New Roman" panose="02020603050405020304" pitchFamily="18" charset="0"/>
              </a:rPr>
              <a:t>، </a:t>
            </a:r>
            <a:r>
              <a:rPr kumimoji="0" lang="fa-IR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 Light" panose="020F0302020204030204"/>
                <a:ea typeface="+mj-ea"/>
                <a:cs typeface="Times New Roman" panose="02020603050405020304" pitchFamily="18" charset="0"/>
              </a:rPr>
              <a:t>شیمیایی</a:t>
            </a:r>
            <a:r>
              <a:rPr kumimoji="0" lang="fa-IR" sz="2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 Light" panose="020F0302020204030204"/>
                <a:ea typeface="+mj-ea"/>
                <a:cs typeface="Times New Roman" panose="02020603050405020304" pitchFamily="18" charset="0"/>
              </a:rPr>
              <a:t>،</a:t>
            </a:r>
            <a:r>
              <a:rPr kumimoji="0" lang="fa-IR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Calibri Light" panose="020F0302020204030204"/>
                <a:ea typeface="+mj-ea"/>
                <a:cs typeface="Times New Roman" panose="02020603050405020304" pitchFamily="18" charset="0"/>
              </a:rPr>
              <a:t>اشعه ها</a:t>
            </a:r>
            <a:endParaRPr lang="en-US" sz="24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B0B915-81AB-5C77-4E67-698B0090CFC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/>
            <a:r>
              <a:rPr lang="en-US" b="1" dirty="0">
                <a:solidFill>
                  <a:srgbClr val="00B050"/>
                </a:solidFill>
              </a:rPr>
              <a:t>Prehospital Care</a:t>
            </a:r>
          </a:p>
          <a:p>
            <a:pPr algn="l"/>
            <a:endParaRPr lang="en-US" dirty="0"/>
          </a:p>
          <a:p>
            <a:pPr algn="l"/>
            <a:r>
              <a:rPr lang="en-US" b="1" dirty="0">
                <a:solidFill>
                  <a:srgbClr val="00B050"/>
                </a:solidFill>
              </a:rPr>
              <a:t>Hospital :</a:t>
            </a:r>
            <a:r>
              <a:rPr lang="en-US" dirty="0"/>
              <a:t>    ED(Emergency Department) Care</a:t>
            </a:r>
          </a:p>
          <a:p>
            <a:pPr marL="0" indent="0" algn="l">
              <a:buNone/>
            </a:pPr>
            <a:endParaRPr lang="en-US" dirty="0"/>
          </a:p>
          <a:p>
            <a:pPr marL="0" indent="0" algn="l">
              <a:buNone/>
            </a:pPr>
            <a:r>
              <a:rPr lang="en-US" dirty="0"/>
              <a:t>                        Burn Unit</a:t>
            </a:r>
          </a:p>
        </p:txBody>
      </p:sp>
    </p:spTree>
    <p:extLst>
      <p:ext uri="{BB962C8B-B14F-4D97-AF65-F5344CB8AC3E}">
        <p14:creationId xmlns:p14="http://schemas.microsoft.com/office/powerpoint/2010/main" val="298340857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5E714E-C6C7-5754-73AD-D90E2F66AA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66021"/>
          </a:xfrm>
        </p:spPr>
        <p:txBody>
          <a:bodyPr>
            <a:normAutofit fontScale="90000"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fa-IR" sz="2800" dirty="0"/>
              <a:t>مداخلات قبل از بیمارستان:</a:t>
            </a:r>
            <a:r>
              <a:rPr kumimoji="0" lang="fa-IR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 Light" panose="020F0302020204030204"/>
                <a:ea typeface="+mj-ea"/>
                <a:cs typeface="Times New Roman" panose="02020603050405020304" pitchFamily="18" charset="0"/>
              </a:rPr>
              <a:t> </a:t>
            </a:r>
            <a:r>
              <a:rPr kumimoji="0" lang="fa-IR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j-ea"/>
                <a:cs typeface="Times New Roman" panose="02020603050405020304" pitchFamily="18" charset="0"/>
              </a:rPr>
              <a:t>سوختگی های </a:t>
            </a:r>
            <a:r>
              <a:rPr kumimoji="0" lang="fa-IR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 Light" panose="020F0302020204030204"/>
                <a:ea typeface="+mj-ea"/>
                <a:cs typeface="Times New Roman" panose="02020603050405020304" pitchFamily="18" charset="0"/>
              </a:rPr>
              <a:t>حرارتی،</a:t>
            </a:r>
            <a:r>
              <a:rPr kumimoji="0" lang="fa-IR" sz="2400" b="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 Light" panose="020F0302020204030204"/>
                <a:ea typeface="+mj-ea"/>
                <a:cs typeface="Times New Roman" panose="02020603050405020304" pitchFamily="18" charset="0"/>
              </a:rPr>
              <a:t> </a:t>
            </a:r>
            <a:r>
              <a:rPr kumimoji="0" lang="fa-IR" sz="24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 Light" panose="020F0302020204030204"/>
                <a:ea typeface="+mj-ea"/>
                <a:cs typeface="Times New Roman" panose="02020603050405020304" pitchFamily="18" charset="0"/>
              </a:rPr>
              <a:t>الکتریکی</a:t>
            </a:r>
            <a:r>
              <a:rPr kumimoji="0" lang="fa-IR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 Light" panose="020F0302020204030204"/>
                <a:ea typeface="+mj-ea"/>
                <a:cs typeface="Times New Roman" panose="02020603050405020304" pitchFamily="18" charset="0"/>
              </a:rPr>
              <a:t>، </a:t>
            </a:r>
            <a:r>
              <a:rPr kumimoji="0" lang="fa-IR" sz="24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 Light" panose="020F0302020204030204"/>
                <a:ea typeface="+mj-ea"/>
                <a:cs typeface="Times New Roman" panose="02020603050405020304" pitchFamily="18" charset="0"/>
              </a:rPr>
              <a:t>سرمایی</a:t>
            </a:r>
            <a:r>
              <a:rPr kumimoji="0" lang="fa-IR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 Light" panose="020F0302020204030204"/>
                <a:ea typeface="+mj-ea"/>
                <a:cs typeface="Times New Roman" panose="02020603050405020304" pitchFamily="18" charset="0"/>
              </a:rPr>
              <a:t>، </a:t>
            </a:r>
            <a:r>
              <a:rPr kumimoji="0" lang="fa-IR" sz="24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 Light" panose="020F0302020204030204"/>
                <a:ea typeface="+mj-ea"/>
                <a:cs typeface="Times New Roman" panose="02020603050405020304" pitchFamily="18" charset="0"/>
              </a:rPr>
              <a:t>شیمیایی</a:t>
            </a:r>
            <a:r>
              <a:rPr kumimoji="0" lang="fa-IR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 Light" panose="020F0302020204030204"/>
                <a:ea typeface="+mj-ea"/>
                <a:cs typeface="Times New Roman" panose="02020603050405020304" pitchFamily="18" charset="0"/>
              </a:rPr>
              <a:t>،</a:t>
            </a:r>
            <a:r>
              <a:rPr kumimoji="0" lang="fa-IR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Calibri Light" panose="020F0302020204030204"/>
                <a:ea typeface="+mj-ea"/>
                <a:cs typeface="Times New Roman" panose="02020603050405020304" pitchFamily="18" charset="0"/>
              </a:rPr>
              <a:t>اشعه ها</a:t>
            </a:r>
            <a:b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Calibri Light" panose="020F0302020204030204"/>
                <a:ea typeface="+mj-ea"/>
                <a:cs typeface="Times New Roman" panose="02020603050405020304" pitchFamily="18" charset="0"/>
              </a:rPr>
            </a:br>
            <a:b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Calibri Light" panose="020F0302020204030204"/>
                <a:ea typeface="+mj-ea"/>
                <a:cs typeface="Times New Roman" panose="02020603050405020304" pitchFamily="18" charset="0"/>
              </a:rPr>
            </a:b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Prehospital Care:</a:t>
            </a:r>
            <a:r>
              <a:rPr kumimoji="0" lang="fa-IR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b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endParaRPr lang="en-US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EA1A38A-E8DD-C8BD-3979-EAABB627FB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00344" y="1539135"/>
            <a:ext cx="10515600" cy="4953740"/>
          </a:xfrm>
        </p:spPr>
        <p:txBody>
          <a:bodyPr/>
          <a:lstStyle/>
          <a:p>
            <a:pPr marL="0" indent="0" algn="r" rtl="1">
              <a:buNone/>
            </a:pPr>
            <a:r>
              <a:rPr lang="fa-IR" b="1" dirty="0">
                <a:solidFill>
                  <a:srgbClr val="0070C0"/>
                </a:solidFill>
              </a:rPr>
              <a:t>بررسی اولیه آسیبها :</a:t>
            </a:r>
          </a:p>
          <a:p>
            <a:pPr marL="0" indent="0" algn="l">
              <a:buNone/>
            </a:pPr>
            <a:r>
              <a:rPr lang="en-US" dirty="0">
                <a:solidFill>
                  <a:srgbClr val="002060"/>
                </a:solidFill>
              </a:rPr>
              <a:t>Primary survey:(A-B-C-D)</a:t>
            </a:r>
          </a:p>
          <a:p>
            <a:pPr marL="0" indent="0" algn="r" rtl="1">
              <a:buNone/>
            </a:pPr>
            <a:r>
              <a:rPr lang="fa-IR" dirty="0"/>
              <a:t>شامل:      بررسی </a:t>
            </a:r>
            <a:r>
              <a:rPr lang="fa-IR" b="1" dirty="0">
                <a:solidFill>
                  <a:srgbClr val="00B050"/>
                </a:solidFill>
              </a:rPr>
              <a:t>راه های هوایی </a:t>
            </a:r>
            <a:r>
              <a:rPr lang="fa-IR" dirty="0"/>
              <a:t>بیمار</a:t>
            </a:r>
          </a:p>
          <a:p>
            <a:pPr marL="0" indent="0" algn="r" rtl="1">
              <a:buNone/>
            </a:pPr>
            <a:r>
              <a:rPr lang="fa-IR" dirty="0"/>
              <a:t>                </a:t>
            </a:r>
            <a:r>
              <a:rPr lang="fa-IR" b="1" dirty="0">
                <a:solidFill>
                  <a:srgbClr val="00B050"/>
                </a:solidFill>
              </a:rPr>
              <a:t>"             تنفس </a:t>
            </a:r>
          </a:p>
          <a:p>
            <a:pPr marL="0" indent="0" algn="r" rtl="1">
              <a:buNone/>
            </a:pPr>
            <a:r>
              <a:rPr lang="fa-IR" dirty="0"/>
              <a:t>                "        </a:t>
            </a:r>
            <a:r>
              <a:rPr lang="fa-IR" b="1" dirty="0">
                <a:solidFill>
                  <a:srgbClr val="00B050"/>
                </a:solidFill>
              </a:rPr>
              <a:t>گردش خون </a:t>
            </a:r>
          </a:p>
          <a:p>
            <a:pPr marL="0" indent="0" algn="r" rtl="1">
              <a:buNone/>
            </a:pPr>
            <a:r>
              <a:rPr lang="fa-IR" dirty="0"/>
              <a:t>                "         </a:t>
            </a:r>
            <a:r>
              <a:rPr lang="fa-IR" b="1" dirty="0">
                <a:solidFill>
                  <a:srgbClr val="00B050"/>
                </a:solidFill>
              </a:rPr>
              <a:t>ناتوانیها</a:t>
            </a:r>
          </a:p>
          <a:p>
            <a:pPr marL="0" indent="0" algn="r" rtl="1">
              <a:buNone/>
            </a:pPr>
            <a:r>
              <a:rPr lang="fa-IR" b="1" dirty="0">
                <a:solidFill>
                  <a:srgbClr val="FF0000"/>
                </a:solidFill>
              </a:rPr>
              <a:t>برآورد کلی بیمار</a:t>
            </a:r>
            <a:r>
              <a:rPr lang="fa-IR" dirty="0"/>
              <a:t>: وضع بالینی بیمار</a:t>
            </a:r>
            <a:r>
              <a:rPr lang="fa-IR" sz="2400" dirty="0"/>
              <a:t> </a:t>
            </a:r>
            <a:r>
              <a:rPr lang="fa-IR" sz="1600" dirty="0"/>
              <a:t>( وجود شرایط خطر ساز: افت هوشیاری، دیسترس تنفسی ، افت فشا</a:t>
            </a:r>
            <a:r>
              <a:rPr lang="fa-IR" sz="1800" dirty="0"/>
              <a:t>ر خون)</a:t>
            </a:r>
          </a:p>
          <a:p>
            <a:pPr marL="0" indent="0" algn="r" rtl="1">
              <a:buNone/>
            </a:pPr>
            <a:r>
              <a:rPr lang="fa-IR" dirty="0"/>
              <a:t>                     وجودآسیب های واضح همراه</a:t>
            </a:r>
            <a:r>
              <a:rPr lang="fa-IR" sz="1800" dirty="0"/>
              <a:t>(تروما مغزی، ستون مهره ها، قفسه سینه و شکم و اندامها ..)</a:t>
            </a:r>
          </a:p>
          <a:p>
            <a:pPr marL="0" indent="0" algn="r" rtl="1">
              <a:buNone/>
            </a:pPr>
            <a:r>
              <a:rPr lang="fa-IR" dirty="0"/>
              <a:t>                     براورد کلی وسعت و شدت سوختگی 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412691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398263-A0DE-FE3B-2B19-CC4DD20028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032498"/>
          </a:xfrm>
        </p:spPr>
        <p:txBody>
          <a:bodyPr>
            <a:normAutofit fontScale="90000"/>
          </a:bodyPr>
          <a:lstStyle/>
          <a:p>
            <a:pPr marL="228600" marR="0" lvl="0" indent="-228600" algn="r" defTabSz="914400" rtl="1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a-IR" sz="28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 </a:t>
            </a:r>
            <a:r>
              <a:rPr kumimoji="0" lang="fa-IR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نکته:  سلامت صحنه حادثه(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Safety</a:t>
            </a:r>
            <a:r>
              <a:rPr kumimoji="0" lang="fa-IR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):</a:t>
            </a:r>
            <a:br>
              <a:rPr kumimoji="0" lang="fa-IR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</a:br>
            <a:br>
              <a:rPr kumimoji="0" lang="fa-IR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</a:br>
            <a:r>
              <a:rPr kumimoji="0" lang="fa-IR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                                    </a:t>
            </a:r>
            <a:br>
              <a:rPr kumimoji="0" lang="fa-IR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</a:br>
            <a:r>
              <a:rPr kumimoji="0" lang="fa-IR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       </a:t>
            </a:r>
            <a:r>
              <a:rPr lang="en-US" sz="2800" dirty="0">
                <a:solidFill>
                  <a:prstClr val="black"/>
                </a:solidFill>
                <a:latin typeface="Calibri" panose="020F0502020204030204"/>
                <a:ea typeface="+mn-ea"/>
                <a:cs typeface="Arial" panose="020B0604020202020204" pitchFamily="34" charset="0"/>
              </a:rPr>
              <a:t>1</a:t>
            </a:r>
            <a:r>
              <a:rPr kumimoji="0" lang="fa-IR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 - قطع ادامه سوختگی </a:t>
            </a:r>
            <a:r>
              <a:rPr kumimoji="0" lang="fa-IR" sz="28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(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Stop the Burn</a:t>
            </a:r>
            <a:r>
              <a:rPr kumimoji="0" lang="fa-IR" sz="28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)</a:t>
            </a:r>
            <a:br>
              <a:rPr kumimoji="0" lang="fa-IR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</a:br>
            <a:br>
              <a:rPr kumimoji="0" lang="fa-IR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</a:br>
            <a:r>
              <a:rPr kumimoji="0" lang="fa-IR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                        </a:t>
            </a:r>
            <a:br>
              <a:rPr kumimoji="0" lang="fa-IR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</a:br>
            <a:r>
              <a:rPr kumimoji="0" lang="fa-IR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        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2</a:t>
            </a:r>
            <a:r>
              <a:rPr kumimoji="0" lang="fa-IR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  - دور کردن از منبع سوختگی </a:t>
            </a:r>
            <a:r>
              <a:rPr kumimoji="0" lang="fa-IR" sz="28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(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Removing</a:t>
            </a:r>
            <a:r>
              <a:rPr kumimoji="0" lang="fa-IR" sz="28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)</a:t>
            </a:r>
            <a:br>
              <a:rPr kumimoji="0" lang="fa-IR" sz="28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</a:br>
            <a:br>
              <a:rPr kumimoji="0" lang="fa-IR" sz="28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</a:br>
            <a:r>
              <a:rPr kumimoji="0" lang="fa-IR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نکته:</a:t>
            </a:r>
            <a:br>
              <a:rPr kumimoji="0" lang="fa-IR" sz="28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</a:br>
            <a:r>
              <a:rPr kumimoji="0" lang="fa-IR" sz="2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       تمام لباسهای محل سوختگی خارج شود.</a:t>
            </a:r>
            <a:br>
              <a:rPr kumimoji="0" lang="fa-IR" sz="2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</a:br>
            <a:r>
              <a:rPr kumimoji="0" lang="fa-IR" sz="2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     </a:t>
            </a:r>
            <a:r>
              <a:rPr lang="fa-IR" sz="2800" dirty="0">
                <a:solidFill>
                  <a:srgbClr val="FF0000"/>
                </a:solidFill>
                <a:latin typeface="Calibri" panose="020F0502020204030204"/>
                <a:ea typeface="+mn-ea"/>
                <a:cs typeface="Arial" panose="020B0604020202020204" pitchFamily="34" charset="0"/>
              </a:rPr>
              <a:t> زیور آلات ( انگشتر،گردن بند، النگو وکمر بند و...)خارج شوند. </a:t>
            </a:r>
            <a:br>
              <a:rPr kumimoji="0" lang="fa-IR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</a:br>
            <a:br>
              <a:rPr kumimoji="0" lang="fa-IR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98454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974145-5748-4DA4-0D2C-D233E32008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42238"/>
          </a:xfrm>
        </p:spPr>
        <p:txBody>
          <a:bodyPr>
            <a:noAutofit/>
          </a:bodyPr>
          <a:lstStyle/>
          <a:p>
            <a:pPr marL="228600" marR="0" lvl="0" indent="-228600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Prehospital Care:</a:t>
            </a:r>
            <a:b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endParaRPr lang="en-US" sz="4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C3573A-01AD-1D57-4DB3-79BC89A07DE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843379"/>
            <a:ext cx="10515600" cy="5584054"/>
          </a:xfrm>
        </p:spPr>
        <p:txBody>
          <a:bodyPr>
            <a:normAutofit fontScale="92500" lnSpcReduction="10000"/>
          </a:bodyPr>
          <a:lstStyle/>
          <a:p>
            <a:pPr marL="0" indent="0" algn="r" rtl="1">
              <a:buNone/>
            </a:pPr>
            <a:endParaRPr lang="fa-IR" dirty="0"/>
          </a:p>
          <a:p>
            <a:pPr algn="r" rtl="1"/>
            <a:r>
              <a:rPr lang="fa-IR" dirty="0">
                <a:solidFill>
                  <a:srgbClr val="002060"/>
                </a:solidFill>
              </a:rPr>
              <a:t>سرد کردن (</a:t>
            </a:r>
            <a:r>
              <a:rPr lang="en-US" dirty="0">
                <a:solidFill>
                  <a:srgbClr val="002060"/>
                </a:solidFill>
              </a:rPr>
              <a:t>Cooling</a:t>
            </a:r>
            <a:r>
              <a:rPr lang="fa-IR" sz="2400" dirty="0">
                <a:solidFill>
                  <a:srgbClr val="002060"/>
                </a:solidFill>
              </a:rPr>
              <a:t>)        </a:t>
            </a:r>
            <a:r>
              <a:rPr lang="fa-IR" sz="2400" dirty="0"/>
              <a:t>- </a:t>
            </a:r>
            <a:r>
              <a:rPr lang="fa-IR" sz="2400" dirty="0">
                <a:solidFill>
                  <a:srgbClr val="0070C0"/>
                </a:solidFill>
              </a:rPr>
              <a:t>با آب هم دمای اتاق</a:t>
            </a:r>
          </a:p>
          <a:p>
            <a:pPr algn="r" rtl="1"/>
            <a:r>
              <a:rPr lang="fa-IR" sz="2400" dirty="0"/>
              <a:t>                               - در سوختگی های وسیع </a:t>
            </a:r>
            <a:r>
              <a:rPr lang="fa-IR" sz="2400" dirty="0">
                <a:solidFill>
                  <a:srgbClr val="0070C0"/>
                </a:solidFill>
              </a:rPr>
              <a:t>مواظب هیپوترمی </a:t>
            </a:r>
            <a:r>
              <a:rPr lang="fa-IR" sz="2400" dirty="0"/>
              <a:t>باشیم.</a:t>
            </a:r>
          </a:p>
          <a:p>
            <a:pPr algn="r" rtl="1"/>
            <a:endParaRPr lang="fa-IR" sz="2400" dirty="0"/>
          </a:p>
          <a:p>
            <a:pPr algn="r" rtl="1"/>
            <a:r>
              <a:rPr lang="fa-IR" dirty="0"/>
              <a:t>علایم </a:t>
            </a:r>
            <a:r>
              <a:rPr lang="fa-IR" dirty="0">
                <a:solidFill>
                  <a:srgbClr val="C00000"/>
                </a:solidFill>
              </a:rPr>
              <a:t>سوختگی استنشاقی </a:t>
            </a:r>
            <a:r>
              <a:rPr lang="fa-IR" dirty="0"/>
              <a:t>(</a:t>
            </a:r>
            <a:r>
              <a:rPr lang="en-US" dirty="0" err="1">
                <a:solidFill>
                  <a:srgbClr val="FF0000"/>
                </a:solidFill>
              </a:rPr>
              <a:t>Inhalaition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Injrey</a:t>
            </a:r>
            <a:r>
              <a:rPr lang="fa-IR" dirty="0">
                <a:solidFill>
                  <a:schemeClr val="tx1">
                    <a:lumMod val="95000"/>
                    <a:lumOff val="5000"/>
                  </a:schemeClr>
                </a:solidFill>
              </a:rPr>
              <a:t>)</a:t>
            </a:r>
            <a:r>
              <a:rPr lang="fa-IR" dirty="0"/>
              <a:t>:</a:t>
            </a:r>
          </a:p>
          <a:p>
            <a:pPr algn="r" rtl="1"/>
            <a:r>
              <a:rPr lang="fa-IR" sz="2400" dirty="0"/>
              <a:t>                                       -سوختگی صورت</a:t>
            </a:r>
          </a:p>
          <a:p>
            <a:pPr algn="r" rtl="1"/>
            <a:r>
              <a:rPr lang="fa-IR" sz="2400" dirty="0"/>
              <a:t>                                       -    "     موها بینی </a:t>
            </a:r>
          </a:p>
          <a:p>
            <a:pPr algn="r" rtl="1"/>
            <a:r>
              <a:rPr lang="fa-IR" sz="2400" dirty="0"/>
              <a:t>                                       - خشونت صدا </a:t>
            </a:r>
          </a:p>
          <a:p>
            <a:pPr algn="r" rtl="1"/>
            <a:r>
              <a:rPr lang="fa-IR" sz="2400" dirty="0"/>
              <a:t>                                      - خلط  سیاه یا کربن دار</a:t>
            </a:r>
            <a:endParaRPr lang="en-US" sz="2400" dirty="0"/>
          </a:p>
          <a:p>
            <a:pPr algn="r" rtl="1"/>
            <a:r>
              <a:rPr lang="fa-IR" sz="2400" dirty="0"/>
              <a:t>    </a:t>
            </a:r>
            <a:r>
              <a:rPr lang="en-US" sz="2400" dirty="0"/>
              <a:t>  </a:t>
            </a:r>
            <a:r>
              <a:rPr lang="fa-IR" sz="2400" dirty="0"/>
              <a:t>          </a:t>
            </a:r>
            <a:r>
              <a:rPr lang="en-US" sz="2400" dirty="0"/>
              <a:t>                         </a:t>
            </a:r>
            <a:r>
              <a:rPr lang="fa-IR" sz="2400" dirty="0"/>
              <a:t> </a:t>
            </a:r>
            <a:r>
              <a:rPr lang="en-US" sz="2400" dirty="0"/>
              <a:t> </a:t>
            </a:r>
            <a:r>
              <a:rPr lang="fa-IR" sz="2400" dirty="0"/>
              <a:t>-</a:t>
            </a:r>
            <a:r>
              <a:rPr lang="en-US" sz="2400" dirty="0"/>
              <a:t>  </a:t>
            </a:r>
            <a:r>
              <a:rPr lang="fa-IR" sz="2400" dirty="0"/>
              <a:t>سوختگی در فضای بسته</a:t>
            </a:r>
          </a:p>
          <a:p>
            <a:pPr algn="r" rtl="1"/>
            <a:r>
              <a:rPr lang="fa-IR" sz="2400" dirty="0">
                <a:solidFill>
                  <a:srgbClr val="C00000"/>
                </a:solidFill>
              </a:rPr>
              <a:t>نکته</a:t>
            </a:r>
            <a:r>
              <a:rPr lang="fa-IR" sz="2400" dirty="0"/>
              <a:t> : </a:t>
            </a:r>
            <a:r>
              <a:rPr lang="fa-IR" sz="2400" dirty="0">
                <a:solidFill>
                  <a:srgbClr val="002060"/>
                </a:solidFill>
              </a:rPr>
              <a:t>مواظب مسمومیت با گاز </a:t>
            </a:r>
            <a:r>
              <a:rPr lang="en-US" sz="2400" dirty="0">
                <a:solidFill>
                  <a:srgbClr val="002060"/>
                </a:solidFill>
              </a:rPr>
              <a:t>CO </a:t>
            </a:r>
            <a:r>
              <a:rPr lang="fa-IR" sz="2400" dirty="0">
                <a:solidFill>
                  <a:srgbClr val="002060"/>
                </a:solidFill>
              </a:rPr>
              <a:t> </a:t>
            </a:r>
            <a:r>
              <a:rPr lang="fa-IR" sz="2400" dirty="0"/>
              <a:t> باشیم( سردرد،گیجی، استفراغ، افت هوشیاری )</a:t>
            </a:r>
            <a:endParaRPr lang="en-US" sz="2400" dirty="0"/>
          </a:p>
          <a:p>
            <a:pPr algn="r" rtl="1"/>
            <a:r>
              <a:rPr lang="fa-IR" sz="2400" dirty="0"/>
              <a:t>        </a:t>
            </a:r>
            <a:r>
              <a:rPr lang="fa-IR" sz="2400" dirty="0">
                <a:solidFill>
                  <a:srgbClr val="0070C0"/>
                </a:solidFill>
              </a:rPr>
              <a:t>مسمومیت با سیانید هیدروژن</a:t>
            </a:r>
            <a:r>
              <a:rPr lang="fa-IR" sz="2400" dirty="0"/>
              <a:t>(سوختن پشم ، ابریشم،پلی اوراتان،وینیل)</a:t>
            </a:r>
          </a:p>
        </p:txBody>
      </p:sp>
    </p:spTree>
    <p:extLst>
      <p:ext uri="{BB962C8B-B14F-4D97-AF65-F5344CB8AC3E}">
        <p14:creationId xmlns:p14="http://schemas.microsoft.com/office/powerpoint/2010/main" val="248154552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8ABD86-2868-FDEF-60DE-3CE3757307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9120" y="142043"/>
            <a:ext cx="10515600" cy="1047564"/>
          </a:xfrm>
        </p:spPr>
        <p:txBody>
          <a:bodyPr>
            <a:normAutofit fontScale="90000"/>
          </a:bodyPr>
          <a:lstStyle/>
          <a:p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/>
                <a:ea typeface="+mj-ea"/>
                <a:cs typeface="+mj-cs"/>
              </a:rPr>
              <a:t>Prehospital Care:</a:t>
            </a:r>
            <a:b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j-ea"/>
                <a:cs typeface="+mj-cs"/>
              </a:rPr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F093AF-03B3-0C21-1D0A-ECB1921C7D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994299"/>
            <a:ext cx="10515600" cy="5797118"/>
          </a:xfrm>
        </p:spPr>
        <p:txBody>
          <a:bodyPr>
            <a:normAutofit lnSpcReduction="10000"/>
          </a:bodyPr>
          <a:lstStyle/>
          <a:p>
            <a:pPr algn="r" rtl="1"/>
            <a:r>
              <a:rPr lang="fa-IR" sz="3200" dirty="0"/>
              <a:t>دادن </a:t>
            </a:r>
            <a:r>
              <a:rPr lang="fa-IR" sz="3200" b="1" dirty="0">
                <a:solidFill>
                  <a:srgbClr val="00B050"/>
                </a:solidFill>
              </a:rPr>
              <a:t>اکسیژن مکمل </a:t>
            </a:r>
            <a:r>
              <a:rPr lang="fa-IR" sz="3200" dirty="0"/>
              <a:t>با ماسک: </a:t>
            </a:r>
            <a:r>
              <a:rPr lang="fa-IR" sz="2000" dirty="0"/>
              <a:t>( اگر شک به سوختگی تنفسی ، مسمومیت با </a:t>
            </a:r>
            <a:r>
              <a:rPr lang="en-US" sz="2000" dirty="0"/>
              <a:t>CO</a:t>
            </a:r>
            <a:r>
              <a:rPr lang="fa-IR" sz="2000" dirty="0"/>
              <a:t> )</a:t>
            </a:r>
            <a:endParaRPr lang="fa-IR" sz="3200" dirty="0"/>
          </a:p>
          <a:p>
            <a:pPr algn="r" rtl="1"/>
            <a:r>
              <a:rPr lang="fa-IR" sz="3200" dirty="0"/>
              <a:t>گرفتن </a:t>
            </a:r>
            <a:r>
              <a:rPr lang="fa-IR" sz="3200" b="1" dirty="0">
                <a:solidFill>
                  <a:srgbClr val="00B050"/>
                </a:solidFill>
              </a:rPr>
              <a:t>رگ محیطی</a:t>
            </a:r>
            <a:r>
              <a:rPr lang="fa-IR" sz="3200" dirty="0"/>
              <a:t>:  </a:t>
            </a:r>
            <a:r>
              <a:rPr lang="fa-IR" sz="2000" dirty="0"/>
              <a:t>( در محل غیر سوختگی باشد ، تا جای ممکن)</a:t>
            </a:r>
          </a:p>
          <a:p>
            <a:pPr algn="r" rtl="1"/>
            <a:r>
              <a:rPr lang="fa-IR" sz="3200" b="1" dirty="0">
                <a:solidFill>
                  <a:srgbClr val="00B050"/>
                </a:solidFill>
              </a:rPr>
              <a:t>مایع درمانی</a:t>
            </a:r>
            <a:r>
              <a:rPr lang="fa-IR" sz="3200" dirty="0"/>
              <a:t>:(</a:t>
            </a:r>
            <a:r>
              <a:rPr lang="en-US" sz="3200" dirty="0"/>
              <a:t>   ABA</a:t>
            </a:r>
            <a:r>
              <a:rPr lang="fa-IR" sz="3200" dirty="0"/>
              <a:t>  توصیه میکند</a:t>
            </a:r>
            <a:r>
              <a:rPr lang="en-US" sz="3200" dirty="0"/>
              <a:t>:</a:t>
            </a:r>
            <a:r>
              <a:rPr lang="fa-IR" sz="3200" dirty="0"/>
              <a:t>)</a:t>
            </a:r>
          </a:p>
          <a:p>
            <a:pPr algn="r" rtl="1"/>
            <a:r>
              <a:rPr lang="fa-IR" sz="3200" dirty="0"/>
              <a:t>               محلول رینگر لاکتات :</a:t>
            </a:r>
          </a:p>
          <a:p>
            <a:pPr algn="r" rtl="1"/>
            <a:r>
              <a:rPr lang="fa-IR" sz="2400" dirty="0"/>
              <a:t>                                در بچه های </a:t>
            </a:r>
            <a:r>
              <a:rPr lang="fa-IR" sz="2400" dirty="0">
                <a:solidFill>
                  <a:srgbClr val="FF0000"/>
                </a:solidFill>
              </a:rPr>
              <a:t>مساوی یا زیر 5 سال: </a:t>
            </a:r>
            <a:r>
              <a:rPr lang="en-US" sz="2400" dirty="0">
                <a:solidFill>
                  <a:srgbClr val="FF0000"/>
                </a:solidFill>
              </a:rPr>
              <a:t>125  ml/h  </a:t>
            </a:r>
            <a:r>
              <a:rPr lang="fa-IR" sz="2400" dirty="0">
                <a:solidFill>
                  <a:srgbClr val="FF0000"/>
                </a:solidFill>
              </a:rPr>
              <a:t>    </a:t>
            </a:r>
            <a:r>
              <a:rPr lang="fa-IR" sz="2400" dirty="0"/>
              <a:t>تا رسیدن به بیمارستان</a:t>
            </a:r>
          </a:p>
          <a:p>
            <a:pPr algn="r" rtl="1"/>
            <a:r>
              <a:rPr lang="fa-IR" sz="2400" dirty="0"/>
              <a:t>                               در  "              ا</a:t>
            </a:r>
            <a:r>
              <a:rPr lang="fa-IR" sz="2400" dirty="0">
                <a:solidFill>
                  <a:srgbClr val="002060"/>
                </a:solidFill>
              </a:rPr>
              <a:t>ز6 تا 14 سال: </a:t>
            </a:r>
            <a:r>
              <a:rPr lang="en-US" sz="2400" dirty="0">
                <a:solidFill>
                  <a:srgbClr val="002060"/>
                </a:solidFill>
              </a:rPr>
              <a:t>250 ml/h  </a:t>
            </a:r>
            <a:r>
              <a:rPr lang="fa-IR" sz="2400" dirty="0">
                <a:solidFill>
                  <a:srgbClr val="002060"/>
                </a:solidFill>
              </a:rPr>
              <a:t>              </a:t>
            </a:r>
            <a:r>
              <a:rPr lang="fa-IR" sz="2400" dirty="0"/>
              <a:t>"        "</a:t>
            </a:r>
          </a:p>
          <a:p>
            <a:pPr algn="r" rtl="1"/>
            <a:r>
              <a:rPr lang="fa-IR" sz="2400" dirty="0"/>
              <a:t>                                 و   مساوی یابزرگتراز </a:t>
            </a:r>
            <a:r>
              <a:rPr lang="fa-IR" sz="2400" dirty="0">
                <a:solidFill>
                  <a:schemeClr val="accent6">
                    <a:lumMod val="50000"/>
                  </a:schemeClr>
                </a:solidFill>
              </a:rPr>
              <a:t>14سال: </a:t>
            </a:r>
            <a:r>
              <a:rPr lang="en-US" sz="2400" dirty="0">
                <a:solidFill>
                  <a:schemeClr val="accent6">
                    <a:lumMod val="50000"/>
                  </a:schemeClr>
                </a:solidFill>
              </a:rPr>
              <a:t>500 ml/h   </a:t>
            </a:r>
            <a:r>
              <a:rPr lang="fa-IR" sz="2400" dirty="0"/>
              <a:t>              "         "</a:t>
            </a:r>
          </a:p>
          <a:p>
            <a:pPr algn="r" rtl="1"/>
            <a:r>
              <a:rPr lang="fa-IR" sz="3200" b="1" dirty="0">
                <a:solidFill>
                  <a:srgbClr val="00B050"/>
                </a:solidFill>
              </a:rPr>
              <a:t>انتقال</a:t>
            </a:r>
            <a:r>
              <a:rPr lang="fa-IR" sz="3200" dirty="0"/>
              <a:t> به بیمارستان:</a:t>
            </a:r>
          </a:p>
          <a:p>
            <a:pPr algn="r" rtl="1"/>
            <a:r>
              <a:rPr lang="fa-IR" sz="2400" dirty="0"/>
              <a:t>                         در بزرگسالان : سوختگی بیش از 20%  </a:t>
            </a:r>
            <a:r>
              <a:rPr lang="en-US" sz="2400" dirty="0"/>
              <a:t>TBSA</a:t>
            </a:r>
            <a:endParaRPr lang="fa-IR" sz="2400" dirty="0"/>
          </a:p>
          <a:p>
            <a:pPr algn="r" rtl="1"/>
            <a:r>
              <a:rPr lang="fa-IR" sz="2400" dirty="0"/>
              <a:t>                         در بچه وپیرها:       "        "     10% </a:t>
            </a:r>
            <a:r>
              <a:rPr lang="en-US" sz="2400" dirty="0"/>
              <a:t>   </a:t>
            </a:r>
            <a:r>
              <a:rPr lang="fa-IR" sz="2400" dirty="0"/>
              <a:t>  "</a:t>
            </a:r>
          </a:p>
          <a:p>
            <a:pPr algn="r" rtl="1"/>
            <a:r>
              <a:rPr lang="fa-IR" sz="2400" dirty="0"/>
              <a:t>                         وجود سوختگی های </a:t>
            </a:r>
            <a:r>
              <a:rPr lang="fa-IR" sz="2400" dirty="0">
                <a:solidFill>
                  <a:srgbClr val="FF0000"/>
                </a:solidFill>
              </a:rPr>
              <a:t>عمیق</a:t>
            </a:r>
            <a:r>
              <a:rPr lang="fa-IR" sz="2400" dirty="0"/>
              <a:t> ، </a:t>
            </a:r>
            <a:r>
              <a:rPr lang="fa-IR" sz="2400" dirty="0">
                <a:solidFill>
                  <a:srgbClr val="FF0000"/>
                </a:solidFill>
              </a:rPr>
              <a:t>تنفسی</a:t>
            </a:r>
            <a:r>
              <a:rPr lang="fa-IR" sz="2400" dirty="0"/>
              <a:t> ، </a:t>
            </a:r>
            <a:r>
              <a:rPr lang="en-US" sz="2400" dirty="0">
                <a:solidFill>
                  <a:srgbClr val="FF0000"/>
                </a:solidFill>
              </a:rPr>
              <a:t>CO poisoning</a:t>
            </a:r>
          </a:p>
          <a:p>
            <a:pPr algn="r" rtl="1"/>
            <a:endParaRPr lang="fa-IR" sz="2400" dirty="0"/>
          </a:p>
        </p:txBody>
      </p:sp>
    </p:spTree>
    <p:extLst>
      <p:ext uri="{BB962C8B-B14F-4D97-AF65-F5344CB8AC3E}">
        <p14:creationId xmlns:p14="http://schemas.microsoft.com/office/powerpoint/2010/main" val="239226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275B7C-7C8A-0B43-42A9-CBB42B5CD6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5400" b="1" dirty="0">
                <a:solidFill>
                  <a:srgbClr val="002060"/>
                </a:solidFill>
              </a:rPr>
              <a:t>اقدامات در 24ساعت اول :</a:t>
            </a:r>
            <a:endParaRPr lang="en-US" sz="5400" b="1" dirty="0">
              <a:solidFill>
                <a:srgbClr val="00206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FD8FE7-D0E7-D5EB-1FFD-24E3B798E5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290439"/>
            <a:ext cx="10515600" cy="2769833"/>
          </a:xfrm>
        </p:spPr>
        <p:txBody>
          <a:bodyPr>
            <a:normAutofit fontScale="47500" lnSpcReduction="20000"/>
          </a:bodyPr>
          <a:lstStyle/>
          <a:p>
            <a:pPr marL="0" indent="0" algn="l">
              <a:buNone/>
            </a:pPr>
            <a:r>
              <a:rPr lang="fa-IR" dirty="0"/>
              <a:t>           </a:t>
            </a:r>
          </a:p>
          <a:p>
            <a:pPr marL="0" indent="0" algn="l">
              <a:buNone/>
            </a:pPr>
            <a:r>
              <a:rPr lang="fa-IR" sz="13100" b="1" dirty="0">
                <a:solidFill>
                  <a:srgbClr val="FF0000"/>
                </a:solidFill>
              </a:rPr>
              <a:t>         </a:t>
            </a:r>
            <a:r>
              <a:rPr lang="en-US" sz="13100" b="1" dirty="0">
                <a:solidFill>
                  <a:srgbClr val="FF0000"/>
                </a:solidFill>
              </a:rPr>
              <a:t>Burn</a:t>
            </a:r>
            <a:endParaRPr lang="fa-IR" sz="13100" b="1" dirty="0">
              <a:solidFill>
                <a:srgbClr val="FF0000"/>
              </a:solidFill>
            </a:endParaRPr>
          </a:p>
          <a:p>
            <a:pPr marL="0" indent="0" algn="r" rtl="1">
              <a:buNone/>
            </a:pPr>
            <a:endParaRPr lang="fa-IR" dirty="0"/>
          </a:p>
          <a:p>
            <a:pPr marL="0" indent="0" algn="r" rtl="1">
              <a:buNone/>
            </a:pPr>
            <a:endParaRPr lang="fa-IR" dirty="0"/>
          </a:p>
          <a:p>
            <a:pPr marL="0" indent="0" algn="r" rtl="1">
              <a:buNone/>
            </a:pPr>
            <a:endParaRPr lang="fa-IR" dirty="0"/>
          </a:p>
          <a:p>
            <a:pPr marL="0" indent="0" algn="r" rtl="1">
              <a:buNone/>
            </a:pPr>
            <a:r>
              <a:rPr lang="fa-IR" sz="7700" b="1" dirty="0">
                <a:solidFill>
                  <a:srgbClr val="FF0000"/>
                </a:solidFill>
              </a:rPr>
              <a:t>         </a:t>
            </a:r>
            <a:r>
              <a:rPr lang="fa-IR" sz="11400" b="1" dirty="0">
                <a:solidFill>
                  <a:srgbClr val="FF0000"/>
                </a:solidFill>
              </a:rPr>
              <a:t>سوختگی </a:t>
            </a:r>
            <a:endParaRPr lang="en-US" sz="77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031178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83DF456-CA06-4452-A6D4-9A8611EA5A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5900" y="257175"/>
            <a:ext cx="9220200" cy="6343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108993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1C35F4-0B0B-20A9-F0C0-D8FA5D750D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4D743ABF-0768-68BB-2410-22072B43CD6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92784" y="825623"/>
            <a:ext cx="8114191" cy="5468645"/>
          </a:xfrm>
        </p:spPr>
      </p:pic>
    </p:spTree>
    <p:extLst>
      <p:ext uri="{BB962C8B-B14F-4D97-AF65-F5344CB8AC3E}">
        <p14:creationId xmlns:p14="http://schemas.microsoft.com/office/powerpoint/2010/main" val="192466734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DFF927-21A3-EA6D-E2E9-1BEA79CEFD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55107"/>
            <a:ext cx="10515600" cy="665825"/>
          </a:xfrm>
        </p:spPr>
        <p:txBody>
          <a:bodyPr>
            <a:normAutofit fontScale="90000"/>
          </a:bodyPr>
          <a:lstStyle/>
          <a:p>
            <a:r>
              <a:rPr kumimoji="0" lang="en-US" sz="29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/>
                <a:ea typeface="+mj-ea"/>
                <a:cs typeface="+mj-cs"/>
              </a:rPr>
              <a:t>Prehospital Care:</a:t>
            </a:r>
            <a:br>
              <a:rPr kumimoji="0" lang="en-US" sz="2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j-ea"/>
                <a:cs typeface="+mj-cs"/>
              </a:rPr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F2CB48-C2D9-C0B2-78E6-0432426A2BA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878888"/>
            <a:ext cx="10515600" cy="5832629"/>
          </a:xfrm>
        </p:spPr>
        <p:txBody>
          <a:bodyPr>
            <a:normAutofit/>
          </a:bodyPr>
          <a:lstStyle/>
          <a:p>
            <a:pPr marL="228600" marR="0" lvl="0" indent="-228600" algn="r" defTabSz="914400" rtl="1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a-IR" sz="32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کنترل درد</a:t>
            </a:r>
            <a:r>
              <a:rPr kumimoji="0" lang="fa-IR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: </a:t>
            </a:r>
            <a:r>
              <a:rPr kumimoji="0" lang="fa-IR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 برای بزرگسالان: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                                      </a:t>
            </a:r>
            <a:r>
              <a:rPr kumimoji="0" lang="fa-IR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MS   2-4 mg  IV  q 10 min.</a:t>
            </a:r>
            <a:endParaRPr kumimoji="0" lang="fa-IR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Arial" panose="020B0604020202020204" pitchFamily="34" charset="0"/>
            </a:endParaRPr>
          </a:p>
          <a:p>
            <a:pPr marL="228600" marR="0" lvl="0" indent="-228600" algn="r" defTabSz="914400" rtl="1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a-IR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                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fa-IR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 برای افراد زیر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50 kg</a:t>
            </a:r>
            <a:r>
              <a:rPr kumimoji="0" lang="fa-IR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 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MS     0.05 mg /kg IV  q 10 min.                       </a:t>
            </a:r>
            <a:endParaRPr kumimoji="0" lang="fa-IR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Arial" panose="020B0604020202020204" pitchFamily="34" charset="0"/>
            </a:endParaRPr>
          </a:p>
          <a:p>
            <a:pPr marL="228600" marR="0" lvl="0" indent="-228600" algn="r" defTabSz="914400" rtl="1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a-IR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نکته : این برای افرادی که همودینامیک پایدار دارند.</a:t>
            </a:r>
          </a:p>
          <a:p>
            <a:pPr marL="228600" marR="0" lvl="0" indent="-228600" algn="r" defTabSz="914400" rtl="1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a-IR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      یا بر اساس  پروتوکل های محلی، منطقه ای</a:t>
            </a:r>
          </a:p>
          <a:p>
            <a:pPr marL="228600" marR="0" lvl="0" indent="-228600" algn="r" defTabSz="914400" rtl="1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a-IR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 </a:t>
            </a:r>
          </a:p>
          <a:p>
            <a:pPr marL="228600" marR="0" lvl="0" indent="-228600" algn="r" defTabSz="914400" rtl="1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fa-IR" sz="3200" b="1" dirty="0">
                <a:solidFill>
                  <a:srgbClr val="00B050"/>
                </a:solidFill>
                <a:latin typeface="Calibri" panose="020F0502020204030204"/>
                <a:cs typeface="Arial" panose="020B0604020202020204" pitchFamily="34" charset="0"/>
              </a:rPr>
              <a:t>مراقبت از ناحیه سوخته </a:t>
            </a:r>
            <a:r>
              <a:rPr lang="fa-IR" sz="3200" dirty="0">
                <a:solidFill>
                  <a:prstClr val="black"/>
                </a:solidFill>
                <a:latin typeface="Calibri" panose="020F0502020204030204"/>
                <a:cs typeface="Arial" panose="020B0604020202020204" pitchFamily="34" charset="0"/>
              </a:rPr>
              <a:t>(پانسمان):</a:t>
            </a:r>
          </a:p>
          <a:p>
            <a:pPr marL="228600" marR="0" lvl="0" indent="-228600" algn="r" defTabSz="914400" rtl="1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fa-IR" sz="3200" dirty="0">
                <a:solidFill>
                  <a:prstClr val="black"/>
                </a:solidFill>
                <a:latin typeface="Calibri" panose="020F0502020204030204"/>
                <a:cs typeface="Arial" panose="020B0604020202020204" pitchFamily="34" charset="0"/>
              </a:rPr>
              <a:t>                                        </a:t>
            </a:r>
            <a:r>
              <a:rPr lang="fa-IR" dirty="0">
                <a:solidFill>
                  <a:prstClr val="black"/>
                </a:solidFill>
                <a:latin typeface="Calibri" panose="020F0502020204030204"/>
                <a:cs typeface="Arial" panose="020B0604020202020204" pitchFamily="34" charset="0"/>
              </a:rPr>
              <a:t>کمتر کردن تروماوآسیب</a:t>
            </a:r>
          </a:p>
          <a:p>
            <a:pPr marL="228600" marR="0" lvl="0" indent="-228600" algn="r" defTabSz="914400" rtl="1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a-IR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                                        </a:t>
            </a:r>
            <a:r>
              <a:rPr kumimoji="0" lang="fa-IR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کاهش درد</a:t>
            </a:r>
          </a:p>
          <a:p>
            <a:pPr marL="0" marR="0" lvl="0" indent="0" algn="r" defTabSz="914400" rtl="1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r>
              <a:rPr lang="fa-IR" sz="3200" dirty="0">
                <a:solidFill>
                  <a:prstClr val="black"/>
                </a:solidFill>
                <a:latin typeface="Calibri" panose="020F0502020204030204"/>
                <a:cs typeface="Arial" panose="020B0604020202020204" pitchFamily="34" charset="0"/>
              </a:rPr>
              <a:t>                                          </a:t>
            </a:r>
            <a:r>
              <a:rPr lang="fa-IR" dirty="0">
                <a:solidFill>
                  <a:prstClr val="black"/>
                </a:solidFill>
                <a:latin typeface="Calibri" panose="020F0502020204030204"/>
                <a:cs typeface="Arial" panose="020B0604020202020204" pitchFamily="34" charset="0"/>
              </a:rPr>
              <a:t>کاهش احتمال عفونت و آلودگی</a:t>
            </a:r>
          </a:p>
          <a:p>
            <a:pPr marL="0" marR="0" lvl="0" indent="0" algn="r" defTabSz="914400" rtl="1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r>
              <a:rPr lang="fa-IR" sz="3200" b="1" dirty="0">
                <a:solidFill>
                  <a:srgbClr val="00B050"/>
                </a:solidFill>
                <a:latin typeface="Calibri" panose="020F0502020204030204"/>
                <a:cs typeface="Arial" panose="020B0604020202020204" pitchFamily="34" charset="0"/>
              </a:rPr>
              <a:t>نوع پانسمان </a:t>
            </a:r>
            <a:r>
              <a:rPr lang="fa-IR" sz="3200" dirty="0">
                <a:solidFill>
                  <a:prstClr val="black"/>
                </a:solidFill>
                <a:latin typeface="Calibri" panose="020F0502020204030204"/>
                <a:cs typeface="Arial" panose="020B0604020202020204" pitchFamily="34" charset="0"/>
              </a:rPr>
              <a:t>: </a:t>
            </a:r>
            <a:r>
              <a:rPr lang="fa-IR" dirty="0">
                <a:solidFill>
                  <a:prstClr val="black"/>
                </a:solidFill>
                <a:latin typeface="Calibri" panose="020F0502020204030204"/>
                <a:cs typeface="Arial" panose="020B0604020202020204" pitchFamily="34" charset="0"/>
              </a:rPr>
              <a:t>یک لایه غیر چسبنده وتمیز و تسکین دهنده</a:t>
            </a:r>
            <a:r>
              <a:rPr lang="fa-IR" sz="1800" dirty="0">
                <a:solidFill>
                  <a:prstClr val="black"/>
                </a:solidFill>
                <a:latin typeface="Calibri" panose="020F0502020204030204"/>
                <a:cs typeface="Arial" panose="020B0604020202020204" pitchFamily="34" charset="0"/>
              </a:rPr>
              <a:t>(درمان موکول یه بخش </a:t>
            </a:r>
            <a:r>
              <a:rPr lang="fa-IR" sz="2000" dirty="0">
                <a:solidFill>
                  <a:prstClr val="black"/>
                </a:solidFill>
                <a:latin typeface="Calibri" panose="020F0502020204030204"/>
                <a:cs typeface="Arial" panose="020B0604020202020204" pitchFamily="34" charset="0"/>
              </a:rPr>
              <a:t>سوختگی می شود)</a:t>
            </a:r>
          </a:p>
          <a:p>
            <a:pPr marL="228600" marR="0" lvl="0" indent="-228600" algn="r" defTabSz="914400" rtl="1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fa-IR" sz="3200" b="1" dirty="0">
                <a:solidFill>
                  <a:srgbClr val="00B050"/>
                </a:solidFill>
                <a:latin typeface="Calibri" panose="020F0502020204030204"/>
                <a:cs typeface="Arial" panose="020B0604020202020204" pitchFamily="34" charset="0"/>
              </a:rPr>
              <a:t>انتقال </a:t>
            </a:r>
            <a:r>
              <a:rPr lang="fa-IR" sz="3200" dirty="0">
                <a:solidFill>
                  <a:prstClr val="black"/>
                </a:solidFill>
                <a:latin typeface="Calibri" panose="020F0502020204030204"/>
                <a:cs typeface="Arial" panose="020B0604020202020204" pitchFamily="34" charset="0"/>
              </a:rPr>
              <a:t>به نزدیکترین بیمارستان</a:t>
            </a:r>
          </a:p>
          <a:p>
            <a:pPr marL="228600" marR="0" lvl="0" indent="-228600" algn="r" defTabSz="914400" rtl="1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a-IR" sz="4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Arial" panose="020B0604020202020204" pitchFamily="34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712901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D63D1E-79E1-E7D1-A32F-2F22704BD5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10719"/>
            <a:ext cx="10515600" cy="914399"/>
          </a:xfrm>
        </p:spPr>
        <p:txBody>
          <a:bodyPr>
            <a:normAutofit fontScale="90000"/>
          </a:bodyPr>
          <a:lstStyle/>
          <a:p>
            <a:pPr algn="r" rtl="1"/>
            <a:r>
              <a:rPr lang="en-US" sz="4800" b="1" dirty="0">
                <a:solidFill>
                  <a:srgbClr val="C00000"/>
                </a:solidFill>
              </a:rPr>
              <a:t>Hospital care:                                                        </a:t>
            </a:r>
            <a:r>
              <a:rPr lang="fa-IR" sz="4800" b="1" dirty="0"/>
              <a:t>   </a:t>
            </a:r>
            <a:br>
              <a:rPr lang="en-US" dirty="0"/>
            </a:br>
            <a:r>
              <a:rPr lang="fa-IR" sz="4000" dirty="0">
                <a:solidFill>
                  <a:srgbClr val="C00000"/>
                </a:solidFill>
              </a:rPr>
              <a:t>مراقبت های بیمارستانی :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FD7E8C2-DA04-0F8A-EF1C-986D775C64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24614"/>
            <a:ext cx="10515600" cy="5024761"/>
          </a:xfrm>
        </p:spPr>
        <p:txBody>
          <a:bodyPr/>
          <a:lstStyle/>
          <a:p>
            <a:pPr marL="0" indent="0" algn="r" rtl="1">
              <a:buNone/>
            </a:pPr>
            <a:r>
              <a:rPr lang="fa-IR" sz="3200" b="1" dirty="0">
                <a:solidFill>
                  <a:srgbClr val="002060"/>
                </a:solidFill>
              </a:rPr>
              <a:t>- مراقبتهای در اورژانس:</a:t>
            </a:r>
          </a:p>
          <a:p>
            <a:pPr marL="0" indent="0" algn="r" rtl="1">
              <a:buNone/>
            </a:pPr>
            <a:endParaRPr lang="fa-IR" sz="3200" b="1" dirty="0">
              <a:solidFill>
                <a:srgbClr val="002060"/>
              </a:solidFill>
            </a:endParaRPr>
          </a:p>
          <a:p>
            <a:pPr algn="r" rtl="1">
              <a:buFontTx/>
              <a:buChar char="-"/>
            </a:pPr>
            <a:endParaRPr lang="fa-IR" dirty="0"/>
          </a:p>
          <a:p>
            <a:pPr algn="r" rtl="1">
              <a:buFontTx/>
              <a:buChar char="-"/>
            </a:pPr>
            <a:endParaRPr lang="fa-IR" dirty="0"/>
          </a:p>
          <a:p>
            <a:pPr algn="r" rtl="1">
              <a:buFontTx/>
              <a:buChar char="-"/>
            </a:pPr>
            <a:endParaRPr lang="fa-IR" dirty="0"/>
          </a:p>
          <a:p>
            <a:pPr marL="0" indent="0" algn="r" rtl="1">
              <a:buNone/>
            </a:pPr>
            <a:r>
              <a:rPr lang="fa-IR" dirty="0"/>
              <a:t>- </a:t>
            </a:r>
            <a:r>
              <a:rPr lang="fa-IR" sz="3200" b="1" dirty="0">
                <a:solidFill>
                  <a:srgbClr val="002060"/>
                </a:solidFill>
              </a:rPr>
              <a:t>انتقال به مرکز یا بخش سوختگی:</a:t>
            </a:r>
            <a:endParaRPr lang="en-US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823760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A65C616-1322-9D98-58A5-CCB1FF5D636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3087" y="1071562"/>
            <a:ext cx="8505825" cy="471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451292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ED1B6F-B5FB-9DCC-BB6B-30C479CB86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42044"/>
            <a:ext cx="10889202" cy="825622"/>
          </a:xfrm>
        </p:spPr>
        <p:txBody>
          <a:bodyPr>
            <a:normAutofit/>
          </a:bodyPr>
          <a:lstStyle/>
          <a:p>
            <a:pPr algn="r" rtl="1"/>
            <a:r>
              <a:rPr kumimoji="0" lang="fa-IR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 Light" panose="020F0302020204030204"/>
                <a:ea typeface="+mj-ea"/>
                <a:cs typeface="Times New Roman" panose="02020603050405020304" pitchFamily="18" charset="0"/>
              </a:rPr>
              <a:t>مراقبتهای در اورژانس: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BB68C6-9D09-15BE-85A4-8D33F863599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967666"/>
            <a:ext cx="10809303" cy="5748291"/>
          </a:xfrm>
        </p:spPr>
        <p:txBody>
          <a:bodyPr>
            <a:normAutofit/>
          </a:bodyPr>
          <a:lstStyle/>
          <a:p>
            <a:pPr marL="0" indent="0" algn="r" rtl="1">
              <a:buNone/>
              <a:defRPr/>
            </a:pPr>
            <a:r>
              <a:rPr kumimoji="0" lang="fa-IR" sz="2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راه های هوایی بیمار</a:t>
            </a:r>
            <a:r>
              <a:rPr kumimoji="0" lang="fa-IR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:                                          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Primary survey:(A-B-C-D)</a:t>
            </a:r>
            <a:r>
              <a:rPr kumimoji="0" lang="fa-IR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   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r" defTabSz="914400" rtl="1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fa-IR" sz="2400" dirty="0">
                <a:solidFill>
                  <a:prstClr val="black"/>
                </a:solidFill>
                <a:latin typeface="Calibri" panose="020F0502020204030204"/>
                <a:cs typeface="Arial" panose="020B0604020202020204" pitchFamily="34" charset="0"/>
              </a:rPr>
              <a:t>                        </a:t>
            </a:r>
            <a:r>
              <a:rPr lang="fa-IR" sz="1800" dirty="0">
                <a:solidFill>
                  <a:prstClr val="black"/>
                </a:solidFill>
                <a:latin typeface="Calibri" panose="020F0502020204030204"/>
                <a:cs typeface="Arial" panose="020B0604020202020204" pitchFamily="34" charset="0"/>
              </a:rPr>
              <a:t>(</a:t>
            </a:r>
            <a:r>
              <a:rPr kumimoji="0" lang="fa-I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 وجود ترشح در دهان: ساکشن و مانور ها باز کردن راه ها ی هوایی،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Air Way </a:t>
            </a:r>
            <a:r>
              <a:rPr kumimoji="0" lang="fa-I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،اگر اینتوبه است محل لوله وونتیله     شدن بیماررا چک کنیم!)</a:t>
            </a:r>
          </a:p>
          <a:p>
            <a:pPr marL="0" marR="0" lvl="0" indent="0" algn="r" defTabSz="914400" rtl="1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fa-IR" dirty="0">
                <a:solidFill>
                  <a:srgbClr val="FF0000"/>
                </a:solidFill>
                <a:latin typeface="Calibri" panose="020F0502020204030204"/>
                <a:cs typeface="Arial" panose="020B0604020202020204" pitchFamily="34" charset="0"/>
              </a:rPr>
              <a:t>وضعیت تنفسی </a:t>
            </a:r>
            <a:r>
              <a:rPr lang="fa-IR" sz="2000" dirty="0">
                <a:solidFill>
                  <a:prstClr val="black"/>
                </a:solidFill>
                <a:latin typeface="Calibri" panose="020F0502020204030204"/>
                <a:cs typeface="Arial" panose="020B0604020202020204" pitchFamily="34" charset="0"/>
              </a:rPr>
              <a:t>:</a:t>
            </a:r>
          </a:p>
          <a:p>
            <a:pPr algn="r" rtl="1"/>
            <a:r>
              <a:rPr lang="fa-IR" sz="1600" dirty="0">
                <a:solidFill>
                  <a:prstClr val="black"/>
                </a:solidFill>
                <a:latin typeface="Calibri" panose="020F0502020204030204"/>
                <a:cs typeface="Arial" panose="020B0604020202020204" pitchFamily="34" charset="0"/>
              </a:rPr>
              <a:t>                               </a:t>
            </a:r>
            <a:r>
              <a:rPr lang="fa-IR" sz="1800" dirty="0">
                <a:solidFill>
                  <a:prstClr val="black"/>
                </a:solidFill>
                <a:latin typeface="Calibri" panose="020F0502020204030204"/>
                <a:cs typeface="Arial" panose="020B0604020202020204" pitchFamily="34" charset="0"/>
              </a:rPr>
              <a:t>(</a:t>
            </a:r>
            <a:r>
              <a:rPr lang="fa-IR" sz="2400" dirty="0">
                <a:solidFill>
                  <a:prstClr val="black"/>
                </a:solidFill>
                <a:latin typeface="Calibri" panose="020F0502020204030204"/>
                <a:cs typeface="Arial" panose="020B0604020202020204" pitchFamily="34" charset="0"/>
              </a:rPr>
              <a:t> </a:t>
            </a:r>
            <a:r>
              <a:rPr lang="fa-IR" sz="1800" dirty="0">
                <a:solidFill>
                  <a:prstClr val="black"/>
                </a:solidFill>
                <a:latin typeface="Calibri" panose="020F0502020204030204"/>
                <a:cs typeface="Arial" panose="020B0604020202020204" pitchFamily="34" charset="0"/>
              </a:rPr>
              <a:t>دیسترس وناموثر بودن، چک</a:t>
            </a:r>
            <a:r>
              <a:rPr lang="en-US" sz="1800" dirty="0">
                <a:solidFill>
                  <a:prstClr val="black"/>
                </a:solidFill>
                <a:latin typeface="Calibri" panose="020F0502020204030204"/>
                <a:cs typeface="Arial" panose="020B0604020202020204" pitchFamily="34" charset="0"/>
              </a:rPr>
              <a:t> O2 sat </a:t>
            </a:r>
            <a:r>
              <a:rPr lang="fa-IR" sz="1800" dirty="0">
                <a:solidFill>
                  <a:prstClr val="black"/>
                </a:solidFill>
                <a:latin typeface="Calibri" panose="020F0502020204030204"/>
                <a:cs typeface="Arial" panose="020B0604020202020204" pitchFamily="34" charset="0"/>
              </a:rPr>
              <a:t> ،</a:t>
            </a:r>
            <a:r>
              <a:rPr lang="en-US" sz="1800" dirty="0">
                <a:solidFill>
                  <a:prstClr val="black"/>
                </a:solidFill>
                <a:latin typeface="Calibri" panose="020F0502020204030204"/>
                <a:cs typeface="Arial" panose="020B0604020202020204" pitchFamily="34" charset="0"/>
              </a:rPr>
              <a:t>RR </a:t>
            </a:r>
            <a:r>
              <a:rPr lang="fa-IR" sz="1800" dirty="0">
                <a:solidFill>
                  <a:prstClr val="black"/>
                </a:solidFill>
                <a:latin typeface="Calibri" panose="020F0502020204030204"/>
                <a:cs typeface="Arial" panose="020B0604020202020204" pitchFamily="34" charset="0"/>
              </a:rPr>
              <a:t>  : اکسیژن کمکی، استفاده ازآمبوبگ، اینتوبه کردن بیمار</a:t>
            </a:r>
            <a:r>
              <a:rPr lang="fa-IR" sz="2000" dirty="0">
                <a:solidFill>
                  <a:prstClr val="black"/>
                </a:solidFill>
                <a:latin typeface="Calibri" panose="020F0502020204030204"/>
                <a:cs typeface="Arial" panose="020B0604020202020204" pitchFamily="34" charset="0"/>
              </a:rPr>
              <a:t>)</a:t>
            </a:r>
          </a:p>
          <a:p>
            <a:pPr algn="r" rtl="1"/>
            <a:r>
              <a:rPr lang="fa-IR" dirty="0">
                <a:solidFill>
                  <a:srgbClr val="FF0000"/>
                </a:solidFill>
                <a:latin typeface="Calibri" panose="020F0502020204030204"/>
                <a:cs typeface="Arial" panose="020B0604020202020204" pitchFamily="34" charset="0"/>
              </a:rPr>
              <a:t>گردش خون </a:t>
            </a:r>
            <a:r>
              <a:rPr lang="fa-IR" sz="1800" dirty="0">
                <a:solidFill>
                  <a:srgbClr val="FF0000"/>
                </a:solidFill>
                <a:latin typeface="Calibri" panose="020F0502020204030204"/>
                <a:cs typeface="Arial" panose="020B0604020202020204" pitchFamily="34" charset="0"/>
              </a:rPr>
              <a:t>:     </a:t>
            </a:r>
          </a:p>
          <a:p>
            <a:pPr algn="r" rtl="1"/>
            <a:r>
              <a:rPr lang="fa-IR" sz="1800" dirty="0">
                <a:solidFill>
                  <a:srgbClr val="FF0000"/>
                </a:solidFill>
                <a:latin typeface="Calibri" panose="020F0502020204030204"/>
                <a:cs typeface="Arial" panose="020B0604020202020204" pitchFamily="34" charset="0"/>
              </a:rPr>
              <a:t>                            </a:t>
            </a:r>
            <a:r>
              <a:rPr lang="fa-IR" sz="1800" dirty="0">
                <a:solidFill>
                  <a:prstClr val="black"/>
                </a:solidFill>
                <a:latin typeface="Calibri" panose="020F0502020204030204"/>
                <a:cs typeface="Arial" panose="020B0604020202020204" pitchFamily="34" charset="0"/>
              </a:rPr>
              <a:t>( بی نظمی،</a:t>
            </a:r>
            <a:r>
              <a:rPr lang="en-US" sz="1800" dirty="0">
                <a:solidFill>
                  <a:prstClr val="black"/>
                </a:solidFill>
                <a:latin typeface="Calibri" panose="020F0502020204030204"/>
                <a:cs typeface="Arial" panose="020B0604020202020204" pitchFamily="34" charset="0"/>
              </a:rPr>
              <a:t> </a:t>
            </a:r>
            <a:r>
              <a:rPr lang="fa-IR" sz="1800" dirty="0">
                <a:solidFill>
                  <a:prstClr val="black"/>
                </a:solidFill>
                <a:latin typeface="Calibri" panose="020F0502020204030204"/>
                <a:cs typeface="Arial" panose="020B0604020202020204" pitchFamily="34" charset="0"/>
              </a:rPr>
              <a:t>تاکی  یا برادی کاردی، چک </a:t>
            </a:r>
            <a:r>
              <a:rPr lang="en-US" sz="1800" dirty="0">
                <a:solidFill>
                  <a:prstClr val="black"/>
                </a:solidFill>
                <a:latin typeface="Calibri" panose="020F0502020204030204"/>
                <a:cs typeface="Arial" panose="020B0604020202020204" pitchFamily="34" charset="0"/>
              </a:rPr>
              <a:t>BP</a:t>
            </a:r>
            <a:r>
              <a:rPr lang="fa-IR" sz="1800" dirty="0">
                <a:solidFill>
                  <a:prstClr val="black"/>
                </a:solidFill>
                <a:latin typeface="Calibri" panose="020F0502020204030204"/>
                <a:cs typeface="Arial" panose="020B0604020202020204" pitchFamily="34" charset="0"/>
              </a:rPr>
              <a:t>، </a:t>
            </a:r>
            <a:r>
              <a:rPr lang="en-US" sz="1800" dirty="0">
                <a:solidFill>
                  <a:prstClr val="black"/>
                </a:solidFill>
                <a:latin typeface="Calibri" panose="020F0502020204030204"/>
                <a:cs typeface="Arial" panose="020B0604020202020204" pitchFamily="34" charset="0"/>
              </a:rPr>
              <a:t>PR </a:t>
            </a:r>
            <a:r>
              <a:rPr lang="fa-IR" sz="1800" dirty="0">
                <a:solidFill>
                  <a:prstClr val="black"/>
                </a:solidFill>
                <a:latin typeface="Calibri" panose="020F0502020204030204"/>
                <a:cs typeface="Arial" panose="020B0604020202020204" pitchFamily="34" charset="0"/>
              </a:rPr>
              <a:t>،گرفتن و یا چک </a:t>
            </a:r>
            <a:r>
              <a:rPr lang="en-US" sz="1800" dirty="0">
                <a:solidFill>
                  <a:prstClr val="black"/>
                </a:solidFill>
                <a:latin typeface="Calibri" panose="020F0502020204030204"/>
                <a:cs typeface="Arial" panose="020B0604020202020204" pitchFamily="34" charset="0"/>
              </a:rPr>
              <a:t>IV</a:t>
            </a:r>
            <a:r>
              <a:rPr lang="fa-IR" sz="1800" dirty="0">
                <a:solidFill>
                  <a:prstClr val="black"/>
                </a:solidFill>
                <a:latin typeface="Calibri" panose="020F0502020204030204"/>
                <a:cs typeface="Arial" panose="020B0604020202020204" pitchFamily="34" charset="0"/>
              </a:rPr>
              <a:t>  گرفته شده و مایع درمانی )</a:t>
            </a:r>
          </a:p>
          <a:p>
            <a:pPr marL="0" indent="0" algn="r" rtl="1">
              <a:buNone/>
            </a:pPr>
            <a:r>
              <a:rPr lang="fa-IR" sz="1800" dirty="0">
                <a:solidFill>
                  <a:prstClr val="black"/>
                </a:solidFill>
                <a:latin typeface="Calibri" panose="020F0502020204030204"/>
                <a:cs typeface="Arial" panose="020B0604020202020204" pitchFamily="34" charset="0"/>
              </a:rPr>
              <a:t> </a:t>
            </a:r>
            <a:r>
              <a:rPr lang="fa-IR" dirty="0">
                <a:solidFill>
                  <a:srgbClr val="FF0000"/>
                </a:solidFill>
                <a:latin typeface="Calibri" panose="020F0502020204030204"/>
                <a:cs typeface="Arial" panose="020B0604020202020204" pitchFamily="34" charset="0"/>
              </a:rPr>
              <a:t>ناتوانی هاوآسیب ها </a:t>
            </a:r>
            <a:r>
              <a:rPr lang="fa-IR" sz="3600" dirty="0">
                <a:solidFill>
                  <a:srgbClr val="FF0000"/>
                </a:solidFill>
                <a:latin typeface="Calibri" panose="020F0502020204030204"/>
                <a:cs typeface="Arial" panose="020B0604020202020204" pitchFamily="34" charset="0"/>
              </a:rPr>
              <a:t>: </a:t>
            </a:r>
          </a:p>
          <a:p>
            <a:pPr marL="0" indent="0" algn="r" rtl="1">
              <a:buNone/>
            </a:pPr>
            <a:r>
              <a:rPr lang="fa-IR" sz="3600" dirty="0">
                <a:solidFill>
                  <a:srgbClr val="FF0000"/>
                </a:solidFill>
                <a:latin typeface="Calibri" panose="020F0502020204030204"/>
                <a:cs typeface="Arial" panose="020B0604020202020204" pitchFamily="34" charset="0"/>
              </a:rPr>
              <a:t>                </a:t>
            </a:r>
            <a:r>
              <a:rPr lang="fa-IR" sz="1800" dirty="0">
                <a:latin typeface="Calibri" panose="020F0502020204030204"/>
                <a:cs typeface="Arial" panose="020B0604020202020204" pitchFamily="34" charset="0"/>
              </a:rPr>
              <a:t>(بررسی دقیقتر هوشیاری وتروما به سرو گردن و قفسه سینه، شکم و اندامها و بررسی وسعت و شدت سوختگی)</a:t>
            </a:r>
          </a:p>
          <a:p>
            <a:pPr marL="0" indent="0" algn="l">
              <a:buNone/>
            </a:pPr>
            <a:r>
              <a:rPr lang="en-US" sz="3200" b="1" dirty="0">
                <a:solidFill>
                  <a:srgbClr val="002060"/>
                </a:solidFill>
                <a:latin typeface="Calibri" panose="020F0502020204030204"/>
                <a:cs typeface="Arial" panose="020B0604020202020204" pitchFamily="34" charset="0"/>
              </a:rPr>
              <a:t>    </a:t>
            </a:r>
            <a:r>
              <a:rPr lang="en-US" sz="3200" b="1" dirty="0" err="1">
                <a:solidFill>
                  <a:srgbClr val="002060"/>
                </a:solidFill>
                <a:latin typeface="Calibri" panose="020F0502020204030204"/>
                <a:cs typeface="Arial" panose="020B0604020202020204" pitchFamily="34" charset="0"/>
              </a:rPr>
              <a:t>Secodary</a:t>
            </a:r>
            <a:r>
              <a:rPr lang="en-US" sz="3200" b="1" dirty="0">
                <a:solidFill>
                  <a:srgbClr val="002060"/>
                </a:solidFill>
                <a:latin typeface="Calibri" panose="020F0502020204030204"/>
                <a:cs typeface="Arial" panose="020B0604020202020204" pitchFamily="34" charset="0"/>
              </a:rPr>
              <a:t> survey :</a:t>
            </a:r>
          </a:p>
          <a:p>
            <a:pPr marL="0" indent="0" algn="r" rtl="1">
              <a:buNone/>
            </a:pPr>
            <a:r>
              <a:rPr lang="fa-IR" dirty="0">
                <a:solidFill>
                  <a:srgbClr val="C00000"/>
                </a:solidFill>
                <a:latin typeface="Calibri" panose="020F0502020204030204"/>
                <a:cs typeface="Arial" panose="020B0604020202020204" pitchFamily="34" charset="0"/>
              </a:rPr>
              <a:t>بررسی کامل سر تا پا </a:t>
            </a:r>
            <a:r>
              <a:rPr lang="en-US" dirty="0">
                <a:solidFill>
                  <a:srgbClr val="C00000"/>
                </a:solidFill>
                <a:latin typeface="Calibri" panose="020F0502020204030204"/>
                <a:cs typeface="Arial" panose="020B0604020202020204" pitchFamily="34" charset="0"/>
              </a:rPr>
              <a:t>(Head to Toe)</a:t>
            </a:r>
            <a:r>
              <a:rPr lang="fa-IR" dirty="0">
                <a:solidFill>
                  <a:srgbClr val="C00000"/>
                </a:solidFill>
                <a:latin typeface="Calibri" panose="020F0502020204030204"/>
                <a:cs typeface="Arial" panose="020B0604020202020204" pitchFamily="34" charset="0"/>
              </a:rPr>
              <a:t> و شرح حال کامل  بیماراست.</a:t>
            </a:r>
            <a:endParaRPr lang="fa-IR" sz="4000" dirty="0">
              <a:solidFill>
                <a:srgbClr val="C00000"/>
              </a:solidFill>
              <a:latin typeface="Calibri" panose="020F0502020204030204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798070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40A7F0-14BB-0D96-248B-15E0A8F861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57452"/>
            <a:ext cx="10515600" cy="825624"/>
          </a:xfrm>
        </p:spPr>
        <p:txBody>
          <a:bodyPr>
            <a:normAutofit fontScale="90000"/>
          </a:bodyPr>
          <a:lstStyle/>
          <a:p>
            <a:pPr algn="r" rtl="1"/>
            <a:r>
              <a:rPr lang="fa-IR" dirty="0"/>
              <a:t>-</a:t>
            </a:r>
            <a:br>
              <a:rPr lang="fa-IR" dirty="0"/>
            </a:b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89F2A7D1-D45A-FDCA-84B6-96AD699C3FCD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38200" y="479394"/>
                <a:ext cx="10933590" cy="6121154"/>
              </a:xfrm>
            </p:spPr>
            <p:txBody>
              <a:bodyPr/>
              <a:lstStyle/>
              <a:p>
                <a:pPr algn="r" rtl="1"/>
                <a:r>
                  <a:rPr lang="fa-IR" b="1" dirty="0">
                    <a:solidFill>
                      <a:srgbClr val="FF0000"/>
                    </a:solidFill>
                  </a:rPr>
                  <a:t>راه های هوایی بیمار:</a:t>
                </a:r>
              </a:p>
              <a:p>
                <a:pPr algn="r" rtl="1"/>
                <a:r>
                  <a:rPr lang="fa-IR" dirty="0"/>
                  <a:t>در سوختگی    شدید( </a:t>
                </a:r>
                <a14:m>
                  <m:oMath xmlns:m="http://schemas.openxmlformats.org/officeDocument/2006/math">
                    <m:r>
                      <a:rPr lang="fa-IR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≥</m:t>
                    </m:r>
                  </m:oMath>
                </a14:m>
                <a:r>
                  <a:rPr lang="en-US" dirty="0"/>
                  <a:t> 40% TBSA</a:t>
                </a:r>
                <a:r>
                  <a:rPr lang="fa-IR" dirty="0"/>
                  <a:t>) احتمال سوختگی استنشاقی</a:t>
                </a:r>
              </a:p>
              <a:p>
                <a:pPr algn="r" rtl="1"/>
                <a:r>
                  <a:rPr lang="fa-IR" dirty="0"/>
                  <a:t>در        "      سر وگردن                    "          "</a:t>
                </a:r>
              </a:p>
              <a:p>
                <a:pPr algn="r" rtl="1"/>
                <a:r>
                  <a:rPr lang="fa-IR" dirty="0"/>
                  <a:t>در       "       فضای بسته                  "        "     و    هم چنین مسومیت  با </a:t>
                </a:r>
                <a:r>
                  <a:rPr lang="en-US" dirty="0"/>
                  <a:t>CO </a:t>
                </a:r>
                <a:r>
                  <a:rPr lang="fa-IR" dirty="0"/>
                  <a:t> و سانیدهیدروژن </a:t>
                </a:r>
              </a:p>
              <a:p>
                <a:pPr algn="r" rtl="1"/>
                <a:r>
                  <a:rPr lang="fa-IR" dirty="0"/>
                  <a:t>           "      افت هوشیاری                "         "                  "                         "</a:t>
                </a:r>
              </a:p>
              <a:p>
                <a:pPr algn="r" rtl="1"/>
                <a:r>
                  <a:rPr lang="fa-IR" dirty="0"/>
                  <a:t>احتمال </a:t>
                </a:r>
                <a:r>
                  <a:rPr lang="fa-IR" b="1" dirty="0">
                    <a:solidFill>
                      <a:srgbClr val="FF0000"/>
                    </a:solidFill>
                  </a:rPr>
                  <a:t>نیاز به اینتوبه شدن  </a:t>
                </a:r>
                <a:r>
                  <a:rPr lang="fa-IR" dirty="0"/>
                  <a:t>دارند: </a:t>
                </a:r>
                <a:r>
                  <a:rPr lang="fa-IR" sz="2000" dirty="0"/>
                  <a:t>خشونت صدا، دوده در خلط و حلق، سوختگی دور گردن،دیسترس تنفسی ،سوختگی صورت،ویزینگ ریه، استرایدور</a:t>
                </a:r>
              </a:p>
              <a:p>
                <a:pPr algn="r" rtl="1"/>
                <a:r>
                  <a:rPr lang="fa-IR" sz="2000" b="1" dirty="0">
                    <a:solidFill>
                      <a:srgbClr val="FF0000"/>
                    </a:solidFill>
                  </a:rPr>
                  <a:t>دقیق ترین راه اثبات سوختگی مجاری هوایی فیبراپتیک برونکوسکوپی می باشد</a:t>
                </a:r>
                <a:r>
                  <a:rPr lang="fa-IR" sz="2000" dirty="0"/>
                  <a:t>.</a:t>
                </a:r>
              </a:p>
              <a:p>
                <a:pPr algn="r" rtl="1"/>
                <a:r>
                  <a:rPr lang="fa-IR" dirty="0"/>
                  <a:t>دادن اکسیژن مرطوب مکمل با ماسک</a:t>
                </a:r>
              </a:p>
              <a:p>
                <a:pPr algn="r" rtl="1"/>
                <a:r>
                  <a:rPr lang="fa-IR" sz="2400" dirty="0"/>
                  <a:t>تحت نظر بودن و بررسی مکرر وضعیت تنفسی !</a:t>
                </a:r>
              </a:p>
              <a:p>
                <a:pPr algn="r" rtl="1"/>
                <a:r>
                  <a:rPr lang="fa-IR" sz="2400" dirty="0"/>
                  <a:t>اینتوبه کردن عوارض  خودش را دارد! </a:t>
                </a:r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89F2A7D1-D45A-FDCA-84B6-96AD699C3FCD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200" y="479394"/>
                <a:ext cx="10933590" cy="6121154"/>
              </a:xfrm>
              <a:blipFill>
                <a:blip r:embed="rId2"/>
                <a:stretch>
                  <a:fillRect t="-996" r="-172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11423181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12BB7A0-B10B-284E-1568-3069142E8B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62187" y="819150"/>
            <a:ext cx="7667625" cy="5219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888960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FB574B5-0ECC-E21D-E4B5-7AA0CAB43F5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4050" y="38100"/>
            <a:ext cx="8343900" cy="6781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2972734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7EED30E-9C76-6DD3-E9AE-4C125457DE7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1842" y="1642369"/>
            <a:ext cx="11771790" cy="35777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26795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2E8BFC6-6129-D809-206C-3A72C489429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8787" y="638175"/>
            <a:ext cx="8734425" cy="5581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3877909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F27B82-DDA3-8834-4651-C3AA7412F5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86432"/>
            <a:ext cx="10515600" cy="967666"/>
          </a:xfrm>
        </p:spPr>
        <p:txBody>
          <a:bodyPr/>
          <a:lstStyle/>
          <a:p>
            <a:pPr algn="r" rtl="1"/>
            <a:r>
              <a:rPr lang="fa-IR" dirty="0"/>
              <a:t>اقدامات در اورژانس (</a:t>
            </a:r>
            <a:r>
              <a:rPr lang="en-US" dirty="0"/>
              <a:t>ED</a:t>
            </a:r>
            <a:r>
              <a:rPr lang="fa-IR" dirty="0"/>
              <a:t>):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1231CF-0384-4BEC-8439-B805D21738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25118"/>
            <a:ext cx="10515600" cy="5557422"/>
          </a:xfrm>
        </p:spPr>
        <p:txBody>
          <a:bodyPr/>
          <a:lstStyle/>
          <a:p>
            <a:pPr marL="0" indent="0" algn="r" rtl="1">
              <a:buNone/>
            </a:pPr>
            <a:r>
              <a:rPr lang="fa-IR" dirty="0"/>
              <a:t>- متوقف کردن پروسه سوختگی </a:t>
            </a:r>
          </a:p>
          <a:p>
            <a:pPr marL="0" indent="0" algn="r" rtl="1">
              <a:buNone/>
            </a:pPr>
            <a:r>
              <a:rPr lang="fa-IR" dirty="0"/>
              <a:t>- خروج لباسها ، زیور آلات  بیمار</a:t>
            </a:r>
          </a:p>
          <a:p>
            <a:pPr marL="0" indent="0" algn="r" rtl="1">
              <a:buNone/>
            </a:pPr>
            <a:r>
              <a:rPr lang="fa-IR" dirty="0"/>
              <a:t>- شستشوی بیمار ( مراقب هیپوترمی باشیم)</a:t>
            </a:r>
          </a:p>
          <a:p>
            <a:pPr marL="0" indent="0" algn="r" rtl="1">
              <a:buNone/>
            </a:pPr>
            <a:r>
              <a:rPr lang="fa-IR" dirty="0"/>
              <a:t>- تجویز اکسیژن مکمل </a:t>
            </a:r>
          </a:p>
          <a:p>
            <a:pPr marL="0" indent="0" algn="r" rtl="1">
              <a:buNone/>
            </a:pPr>
            <a:r>
              <a:rPr lang="fa-IR" dirty="0"/>
              <a:t>- شروع یا ادامه مایع درمانی</a:t>
            </a:r>
          </a:p>
          <a:p>
            <a:pPr algn="r" rtl="1"/>
            <a:r>
              <a:rPr lang="fa-IR" dirty="0"/>
              <a:t>کنترل درد</a:t>
            </a:r>
          </a:p>
          <a:p>
            <a:pPr algn="r" rtl="1"/>
            <a:r>
              <a:rPr lang="fa-IR" dirty="0"/>
              <a:t>پانسمان نواحی سوخته</a:t>
            </a:r>
          </a:p>
          <a:p>
            <a:pPr algn="r" rtl="1"/>
            <a:r>
              <a:rPr lang="fa-IR" dirty="0"/>
              <a:t>داروها 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0785490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E80C70-B8D1-874E-D704-7EB44A5A51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5209"/>
            <a:ext cx="10515600" cy="772356"/>
          </a:xfrm>
        </p:spPr>
        <p:txBody>
          <a:bodyPr>
            <a:normAutofit/>
          </a:bodyPr>
          <a:lstStyle/>
          <a:p>
            <a:pPr algn="r" rtl="1"/>
            <a:r>
              <a:rPr lang="fa-IR" sz="3600" b="1" dirty="0">
                <a:solidFill>
                  <a:srgbClr val="002060"/>
                </a:solidFill>
              </a:rPr>
              <a:t>مایع درمانی :</a:t>
            </a:r>
            <a:endParaRPr lang="en-US" sz="3600" b="1" dirty="0">
              <a:solidFill>
                <a:srgbClr val="00206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4E871E0-66B9-2E1F-95A3-4FA54AF69D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914400"/>
            <a:ext cx="10844814" cy="5668391"/>
          </a:xfrm>
        </p:spPr>
        <p:txBody>
          <a:bodyPr/>
          <a:lstStyle/>
          <a:p>
            <a:pPr algn="r" rtl="1"/>
            <a:r>
              <a:rPr lang="fa-IR" dirty="0"/>
              <a:t>- از بین رفتن پوست </a:t>
            </a:r>
          </a:p>
          <a:p>
            <a:pPr algn="r" rtl="1"/>
            <a:r>
              <a:rPr lang="fa-IR" dirty="0"/>
              <a:t>- تخریب سیستم ترمورگولاتوری پوست</a:t>
            </a:r>
          </a:p>
          <a:p>
            <a:pPr algn="r" rtl="1"/>
            <a:r>
              <a:rPr lang="fa-IR" dirty="0"/>
              <a:t>- افزایش نفوذ پذیری مویرگها و خروج آلبومین از عروق( ادم بافتها)</a:t>
            </a:r>
          </a:p>
          <a:p>
            <a:pPr algn="r" rtl="1"/>
            <a:r>
              <a:rPr lang="fa-IR" dirty="0"/>
              <a:t>- آزاد شدن واسطه های التهابی و ادم بافتی</a:t>
            </a:r>
          </a:p>
          <a:p>
            <a:pPr algn="r" rtl="1"/>
            <a:r>
              <a:rPr lang="fa-IR" dirty="0"/>
              <a:t>- همه منجر به </a:t>
            </a:r>
            <a:r>
              <a:rPr lang="fa-IR" b="1" dirty="0">
                <a:solidFill>
                  <a:srgbClr val="FF0000"/>
                </a:solidFill>
              </a:rPr>
              <a:t>کاهش شدید حجم پلاسما </a:t>
            </a:r>
            <a:r>
              <a:rPr lang="fa-IR" dirty="0"/>
              <a:t>شده و نهایتا </a:t>
            </a:r>
            <a:r>
              <a:rPr lang="fa-IR" b="1" dirty="0">
                <a:solidFill>
                  <a:srgbClr val="FF0000"/>
                </a:solidFill>
              </a:rPr>
              <a:t>شوک هیپوولومیک </a:t>
            </a:r>
            <a:r>
              <a:rPr lang="fa-IR" dirty="0"/>
              <a:t>خواهد داد.</a:t>
            </a:r>
          </a:p>
          <a:p>
            <a:pPr algn="r" rtl="1"/>
            <a:r>
              <a:rPr lang="fa-IR" dirty="0"/>
              <a:t>- ودر نتیجه </a:t>
            </a:r>
            <a:r>
              <a:rPr lang="fa-IR" b="1" dirty="0">
                <a:solidFill>
                  <a:srgbClr val="FF0000"/>
                </a:solidFill>
              </a:rPr>
              <a:t>کاهش پرفیوژن بافتی </a:t>
            </a:r>
            <a:r>
              <a:rPr lang="fa-IR" dirty="0"/>
              <a:t>و </a:t>
            </a:r>
            <a:r>
              <a:rPr lang="en-US" b="1" dirty="0">
                <a:solidFill>
                  <a:srgbClr val="FF0000"/>
                </a:solidFill>
              </a:rPr>
              <a:t>End Organ Damage</a:t>
            </a:r>
            <a:r>
              <a:rPr lang="fa-IR" b="1" dirty="0">
                <a:solidFill>
                  <a:srgbClr val="FF0000"/>
                </a:solidFill>
              </a:rPr>
              <a:t>  </a:t>
            </a:r>
            <a:r>
              <a:rPr lang="fa-IR" dirty="0"/>
              <a:t>خواهد داد.</a:t>
            </a:r>
          </a:p>
          <a:p>
            <a:pPr algn="r" rtl="1"/>
            <a:r>
              <a:rPr lang="fa-IR" dirty="0">
                <a:solidFill>
                  <a:srgbClr val="0070C0"/>
                </a:solidFill>
              </a:rPr>
              <a:t>                                                                     </a:t>
            </a:r>
            <a:r>
              <a:rPr lang="fa-IR" b="1" dirty="0">
                <a:solidFill>
                  <a:srgbClr val="0070C0"/>
                </a:solidFill>
              </a:rPr>
              <a:t>- (چک </a:t>
            </a:r>
            <a:r>
              <a:rPr lang="en-US" b="1" dirty="0">
                <a:solidFill>
                  <a:srgbClr val="0070C0"/>
                </a:solidFill>
              </a:rPr>
              <a:t>BP</a:t>
            </a:r>
            <a:r>
              <a:rPr lang="fa-IR" b="1" dirty="0">
                <a:solidFill>
                  <a:srgbClr val="0070C0"/>
                </a:solidFill>
              </a:rPr>
              <a:t> و</a:t>
            </a:r>
            <a:r>
              <a:rPr lang="en-US" b="1" dirty="0">
                <a:solidFill>
                  <a:srgbClr val="0070C0"/>
                </a:solidFill>
              </a:rPr>
              <a:t>PR</a:t>
            </a:r>
            <a:r>
              <a:rPr lang="fa-IR" b="1" dirty="0">
                <a:solidFill>
                  <a:srgbClr val="0070C0"/>
                </a:solidFill>
              </a:rPr>
              <a:t> و </a:t>
            </a:r>
            <a:r>
              <a:rPr lang="en-US" b="1" dirty="0">
                <a:solidFill>
                  <a:srgbClr val="0070C0"/>
                </a:solidFill>
              </a:rPr>
              <a:t>Cf </a:t>
            </a:r>
            <a:r>
              <a:rPr lang="fa-IR" b="1" dirty="0">
                <a:solidFill>
                  <a:srgbClr val="0070C0"/>
                </a:solidFill>
              </a:rPr>
              <a:t> وحجم ادراری و وضعیت هوشیاری )</a:t>
            </a:r>
            <a:r>
              <a:rPr lang="fa-IR" dirty="0">
                <a:solidFill>
                  <a:srgbClr val="0070C0"/>
                </a:solidFill>
              </a:rPr>
              <a:t> </a:t>
            </a:r>
          </a:p>
          <a:p>
            <a:pPr algn="r" rtl="1"/>
            <a:r>
              <a:rPr lang="fa-IR" dirty="0"/>
              <a:t>                    - پس در این موارد : اکسیژن 100% داده شود.</a:t>
            </a:r>
          </a:p>
          <a:p>
            <a:pPr algn="r" rtl="1"/>
            <a:r>
              <a:rPr lang="fa-IR" dirty="0"/>
              <a:t>                    - پانسمان نواحی سوخته ( کاهش تبخیر آب و از دست دادن گرما)</a:t>
            </a:r>
          </a:p>
          <a:p>
            <a:pPr algn="r" rtl="1"/>
            <a:r>
              <a:rPr lang="fa-IR" dirty="0"/>
              <a:t>                     - </a:t>
            </a:r>
            <a:r>
              <a:rPr lang="en-US" dirty="0"/>
              <a:t>IV</a:t>
            </a:r>
            <a:r>
              <a:rPr lang="fa-IR" dirty="0"/>
              <a:t> کریستالوئید</a:t>
            </a:r>
          </a:p>
          <a:p>
            <a:pPr algn="r" rtl="1"/>
            <a:endParaRPr lang="fa-IR" dirty="0"/>
          </a:p>
          <a:p>
            <a:pPr algn="r" rt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2569875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1469E2-D04A-F8AE-4CF5-37E95EEE96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72279"/>
            <a:ext cx="10515600" cy="265043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DC6FBF59-B612-13BE-BEFD-315AA0BC920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210540" y="437322"/>
            <a:ext cx="7927759" cy="6132154"/>
          </a:xfrm>
        </p:spPr>
      </p:pic>
    </p:spTree>
    <p:extLst>
      <p:ext uri="{BB962C8B-B14F-4D97-AF65-F5344CB8AC3E}">
        <p14:creationId xmlns:p14="http://schemas.microsoft.com/office/powerpoint/2010/main" val="3750990983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CC0A5E5-C303-0BD7-7572-02976E8FC85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05062" y="300037"/>
            <a:ext cx="7381875" cy="6257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7286463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18DDC8-68C3-4E9A-B5B5-61E3EA8CBF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flipV="1">
            <a:off x="838200" y="319406"/>
            <a:ext cx="10515600" cy="45719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1E0EDAD7-CEEA-1980-F407-61B5EBE4EBC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352583" y="452761"/>
            <a:ext cx="6995604" cy="6085833"/>
          </a:xfrm>
        </p:spPr>
      </p:pic>
    </p:spTree>
    <p:extLst>
      <p:ext uri="{BB962C8B-B14F-4D97-AF65-F5344CB8AC3E}">
        <p14:creationId xmlns:p14="http://schemas.microsoft.com/office/powerpoint/2010/main" val="4133987912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D3F32A-9FFA-F4C7-1B4F-55CC1363DC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39697"/>
            <a:ext cx="10515600" cy="887767"/>
          </a:xfrm>
        </p:spPr>
        <p:txBody>
          <a:bodyPr/>
          <a:lstStyle/>
          <a:p>
            <a:pPr algn="r" rtl="1"/>
            <a:r>
              <a:rPr kumimoji="0" lang="fa-IR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 Light" panose="020F0302020204030204"/>
                <a:ea typeface="+mj-ea"/>
                <a:cs typeface="Times New Roman" panose="02020603050405020304" pitchFamily="18" charset="0"/>
              </a:rPr>
              <a:t>مایع درمانی :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FD0E258-995C-C141-B329-CBBABC714FD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056443"/>
            <a:ext cx="10809303" cy="5561860"/>
          </a:xfrm>
        </p:spPr>
        <p:txBody>
          <a:bodyPr/>
          <a:lstStyle/>
          <a:p>
            <a:pPr algn="r" rtl="1"/>
            <a:r>
              <a:rPr lang="fa-IR" dirty="0"/>
              <a:t>نکات مایع درمانی:</a:t>
            </a:r>
          </a:p>
          <a:p>
            <a:pPr algn="r" rtl="1"/>
            <a:r>
              <a:rPr lang="fa-IR" dirty="0"/>
              <a:t>اهمیت مایع درمانی در مطالعات ثابت شده است.</a:t>
            </a:r>
          </a:p>
          <a:p>
            <a:pPr algn="r" rtl="1"/>
            <a:r>
              <a:rPr lang="fa-IR" dirty="0"/>
              <a:t>ولی مایع درمانی زیاد و بدون مانیتورینگ هم عواقب زیادی دارد .</a:t>
            </a:r>
          </a:p>
          <a:p>
            <a:pPr algn="r" rtl="1"/>
            <a:r>
              <a:rPr lang="fa-IR" dirty="0"/>
              <a:t>بطور کلی پس از شروع مایع درمانی، باید بر اساس وضعیت قلبی وعروقی بیمار و حجم ادرار دفعی، مایع تنظیم (</a:t>
            </a:r>
            <a:r>
              <a:rPr lang="en-US" dirty="0"/>
              <a:t>Adjust</a:t>
            </a:r>
            <a:r>
              <a:rPr lang="fa-IR" dirty="0"/>
              <a:t>) شود</a:t>
            </a:r>
            <a:r>
              <a:rPr lang="en-US" dirty="0"/>
              <a:t>.</a:t>
            </a:r>
          </a:p>
          <a:p>
            <a:pPr algn="r" rtl="1"/>
            <a:r>
              <a:rPr lang="fa-IR" dirty="0"/>
              <a:t>فورمول های محاسبه مایع، یک راهنما اولیه است.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8145394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B6DD24-FA3C-5807-2AB3-6FACF640DA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2058476"/>
          </a:xfrm>
        </p:spPr>
        <p:txBody>
          <a:bodyPr>
            <a:normAutofit/>
          </a:bodyPr>
          <a:lstStyle/>
          <a:p>
            <a:r>
              <a:rPr lang="en-US" sz="2800" dirty="0">
                <a:solidFill>
                  <a:srgbClr val="7030A0"/>
                </a:solidFill>
              </a:rPr>
              <a:t>The Modified Brooke formula</a:t>
            </a:r>
            <a:r>
              <a:rPr lang="en-US" sz="2800" dirty="0">
                <a:solidFill>
                  <a:srgbClr val="FF0000"/>
                </a:solidFill>
              </a:rPr>
              <a:t>, which calls for </a:t>
            </a:r>
            <a:r>
              <a:rPr lang="en-US" sz="2800" dirty="0">
                <a:solidFill>
                  <a:srgbClr val="7030A0"/>
                </a:solidFill>
              </a:rPr>
              <a:t>2 mL/kg per percent of</a:t>
            </a:r>
            <a:br>
              <a:rPr lang="fa-IR" sz="2800" dirty="0">
                <a:solidFill>
                  <a:srgbClr val="7030A0"/>
                </a:solidFill>
              </a:rPr>
            </a:br>
            <a:br>
              <a:rPr lang="fa-IR" sz="2800" dirty="0">
                <a:solidFill>
                  <a:srgbClr val="7030A0"/>
                </a:solidFill>
              </a:rPr>
            </a:br>
            <a:r>
              <a:rPr lang="en-US" sz="2800" dirty="0">
                <a:solidFill>
                  <a:srgbClr val="7030A0"/>
                </a:solidFill>
              </a:rPr>
              <a:t> TBSA, </a:t>
            </a:r>
            <a:r>
              <a:rPr lang="en-US" sz="2800" dirty="0">
                <a:solidFill>
                  <a:srgbClr val="FF0000"/>
                </a:solidFill>
              </a:rPr>
              <a:t>may be a better </a:t>
            </a:r>
            <a:r>
              <a:rPr lang="en-US" sz="2800" dirty="0">
                <a:solidFill>
                  <a:srgbClr val="7030A0"/>
                </a:solidFill>
              </a:rPr>
              <a:t>starting point</a:t>
            </a:r>
            <a:r>
              <a:rPr lang="en-US" dirty="0"/>
              <a:t>.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38A452-3379-7626-794F-AFC0901726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911876"/>
            <a:ext cx="10515600" cy="3382392"/>
          </a:xfrm>
        </p:spPr>
        <p:txBody>
          <a:bodyPr/>
          <a:lstStyle/>
          <a:p>
            <a:pPr marL="0" indent="0">
              <a:buNone/>
            </a:pPr>
            <a:r>
              <a:rPr lang="fa-IR" dirty="0">
                <a:solidFill>
                  <a:srgbClr val="0070C0"/>
                </a:solidFill>
              </a:rPr>
              <a:t>  </a:t>
            </a:r>
            <a:r>
              <a:rPr lang="en-US" dirty="0">
                <a:solidFill>
                  <a:srgbClr val="0070C0"/>
                </a:solidFill>
              </a:rPr>
              <a:t>However</a:t>
            </a:r>
            <a:r>
              <a:rPr lang="en-US" sz="3200" b="1" dirty="0">
                <a:solidFill>
                  <a:srgbClr val="C00000"/>
                </a:solidFill>
              </a:rPr>
              <a:t>, patients </a:t>
            </a:r>
            <a:r>
              <a:rPr lang="en-US" dirty="0">
                <a:solidFill>
                  <a:srgbClr val="0070C0"/>
                </a:solidFill>
              </a:rPr>
              <a:t>managed with the </a:t>
            </a:r>
            <a:r>
              <a:rPr lang="en-US" dirty="0">
                <a:solidFill>
                  <a:srgbClr val="C00000"/>
                </a:solidFill>
              </a:rPr>
              <a:t>Parkland formula </a:t>
            </a:r>
            <a:r>
              <a:rPr lang="en-US" dirty="0">
                <a:solidFill>
                  <a:srgbClr val="0070C0"/>
                </a:solidFill>
              </a:rPr>
              <a:t>have been</a:t>
            </a:r>
            <a:endParaRPr lang="fa-IR" dirty="0">
              <a:solidFill>
                <a:srgbClr val="0070C0"/>
              </a:solidFill>
            </a:endParaRPr>
          </a:p>
          <a:p>
            <a:r>
              <a:rPr lang="en-US" dirty="0">
                <a:solidFill>
                  <a:srgbClr val="0070C0"/>
                </a:solidFill>
              </a:rPr>
              <a:t> shown </a:t>
            </a:r>
            <a:r>
              <a:rPr lang="en-US" dirty="0">
                <a:solidFill>
                  <a:srgbClr val="C00000"/>
                </a:solidFill>
              </a:rPr>
              <a:t>to receive </a:t>
            </a:r>
            <a:r>
              <a:rPr lang="en-US" dirty="0">
                <a:solidFill>
                  <a:srgbClr val="0070C0"/>
                </a:solidFill>
              </a:rPr>
              <a:t>an </a:t>
            </a:r>
            <a:r>
              <a:rPr lang="en-US" dirty="0">
                <a:solidFill>
                  <a:srgbClr val="C00000"/>
                </a:solidFill>
              </a:rPr>
              <a:t>average 4.6 to 6.3 mL/kg </a:t>
            </a:r>
            <a:r>
              <a:rPr lang="en-US" dirty="0">
                <a:solidFill>
                  <a:srgbClr val="0070C0"/>
                </a:solidFill>
              </a:rPr>
              <a:t>per percent of TBSA</a:t>
            </a:r>
            <a:endParaRPr lang="fa-IR" dirty="0">
              <a:solidFill>
                <a:srgbClr val="0070C0"/>
              </a:solidFill>
            </a:endParaRPr>
          </a:p>
          <a:p>
            <a:r>
              <a:rPr lang="en-US" dirty="0">
                <a:solidFill>
                  <a:srgbClr val="0070C0"/>
                </a:solidFill>
              </a:rPr>
              <a:t> over the </a:t>
            </a:r>
            <a:r>
              <a:rPr lang="en-US" dirty="0">
                <a:solidFill>
                  <a:srgbClr val="C00000"/>
                </a:solidFill>
              </a:rPr>
              <a:t>first 24 hours </a:t>
            </a:r>
            <a:r>
              <a:rPr lang="en-US" b="1" dirty="0">
                <a:solidFill>
                  <a:srgbClr val="7030A0"/>
                </a:solidFill>
              </a:rPr>
              <a:t>instead</a:t>
            </a:r>
            <a:r>
              <a:rPr lang="en-US" dirty="0">
                <a:solidFill>
                  <a:srgbClr val="7030A0"/>
                </a:solidFill>
              </a:rPr>
              <a:t> </a:t>
            </a:r>
            <a:r>
              <a:rPr lang="en-US" dirty="0">
                <a:solidFill>
                  <a:srgbClr val="0070C0"/>
                </a:solidFill>
              </a:rPr>
              <a:t>of the recommended </a:t>
            </a:r>
            <a:r>
              <a:rPr lang="en-US" dirty="0">
                <a:solidFill>
                  <a:srgbClr val="C00000"/>
                </a:solidFill>
              </a:rPr>
              <a:t>4 mL/kg per</a:t>
            </a:r>
            <a:endParaRPr lang="fa-IR" dirty="0">
              <a:solidFill>
                <a:srgbClr val="C00000"/>
              </a:solidFill>
            </a:endParaRPr>
          </a:p>
          <a:p>
            <a:r>
              <a:rPr lang="en-US" dirty="0">
                <a:solidFill>
                  <a:srgbClr val="C00000"/>
                </a:solidFill>
              </a:rPr>
              <a:t> </a:t>
            </a:r>
            <a:r>
              <a:rPr lang="en-US" dirty="0">
                <a:solidFill>
                  <a:srgbClr val="0070C0"/>
                </a:solidFill>
              </a:rPr>
              <a:t>percent of TBSA, increasing the risk </a:t>
            </a:r>
            <a:r>
              <a:rPr lang="en-US" dirty="0">
                <a:solidFill>
                  <a:srgbClr val="C00000"/>
                </a:solidFill>
              </a:rPr>
              <a:t>of over resuscitation</a:t>
            </a:r>
            <a:r>
              <a:rPr lang="en-US" dirty="0">
                <a:solidFill>
                  <a:srgbClr val="0070C0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118211006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4D34D4-A87D-1F95-4288-E137E0DEEB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6533"/>
            <a:ext cx="10515600" cy="976543"/>
          </a:xfrm>
        </p:spPr>
        <p:txBody>
          <a:bodyPr/>
          <a:lstStyle/>
          <a:p>
            <a:pPr algn="r" rtl="1"/>
            <a:r>
              <a:rPr lang="fa-IR" dirty="0"/>
              <a:t>فرمول های محاسبه مایع: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7D8A72-77CC-1CE1-C403-473FC88A3BD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9293" y="1340528"/>
            <a:ext cx="11310151" cy="4509856"/>
          </a:xfrm>
        </p:spPr>
        <p:txBody>
          <a:bodyPr>
            <a:normAutofit/>
          </a:bodyPr>
          <a:lstStyle/>
          <a:p>
            <a:pPr algn="r" rtl="1"/>
            <a:endParaRPr lang="fa-IR" dirty="0"/>
          </a:p>
          <a:p>
            <a:pPr algn="r" rtl="1"/>
            <a:r>
              <a:rPr lang="fa-IR" dirty="0"/>
              <a:t>پارکلند</a:t>
            </a:r>
            <a:r>
              <a:rPr lang="fa-IR" dirty="0">
                <a:solidFill>
                  <a:srgbClr val="FF0000"/>
                </a:solidFill>
              </a:rPr>
              <a:t>:</a:t>
            </a:r>
            <a:r>
              <a:rPr lang="en-US" dirty="0">
                <a:solidFill>
                  <a:srgbClr val="FF0000"/>
                </a:solidFill>
              </a:rPr>
              <a:t>  RL  4 ml/kg /%TBSA    </a:t>
            </a:r>
            <a:r>
              <a:rPr lang="en-US" dirty="0"/>
              <a:t>in 24 h  ( </a:t>
            </a:r>
            <a:r>
              <a:rPr lang="en-US" dirty="0">
                <a:solidFill>
                  <a:srgbClr val="FF0000"/>
                </a:solidFill>
              </a:rPr>
              <a:t>½   in    8h </a:t>
            </a:r>
            <a:r>
              <a:rPr lang="en-US" dirty="0"/>
              <a:t>, ½    16h )                         </a:t>
            </a:r>
            <a:endParaRPr lang="fa-IR" dirty="0"/>
          </a:p>
          <a:p>
            <a:pPr algn="r" rtl="1"/>
            <a:r>
              <a:rPr lang="en-US" dirty="0"/>
              <a:t> </a:t>
            </a:r>
            <a:r>
              <a:rPr lang="fa-IR" dirty="0"/>
              <a:t>پارکلند تعدیل شده: </a:t>
            </a:r>
            <a:r>
              <a:rPr lang="en-US" dirty="0">
                <a:solidFill>
                  <a:srgbClr val="002060"/>
                </a:solidFill>
              </a:rPr>
              <a:t>RL   3-4 ml/kg/%TBSA   </a:t>
            </a:r>
            <a:r>
              <a:rPr lang="en-US" dirty="0"/>
              <a:t>in  24h ( </a:t>
            </a:r>
            <a:r>
              <a:rPr lang="en-US" dirty="0">
                <a:solidFill>
                  <a:srgbClr val="002060"/>
                </a:solidFill>
              </a:rPr>
              <a:t>½  in  8 h</a:t>
            </a:r>
            <a:r>
              <a:rPr lang="en-US" dirty="0"/>
              <a:t>, ½  in  16 h)      </a:t>
            </a:r>
          </a:p>
          <a:p>
            <a:pPr algn="r" rtl="1"/>
            <a:r>
              <a:rPr lang="fa-IR" dirty="0"/>
              <a:t>نکات: </a:t>
            </a:r>
          </a:p>
          <a:p>
            <a:pPr algn="r" rtl="1"/>
            <a:r>
              <a:rPr lang="fa-IR" dirty="0"/>
              <a:t>       در بیماران </a:t>
            </a:r>
            <a:r>
              <a:rPr lang="en-US" dirty="0"/>
              <a:t>MT</a:t>
            </a:r>
            <a:r>
              <a:rPr lang="fa-IR" dirty="0"/>
              <a:t> کلا به مایعات بیشتری نیاز دارند.</a:t>
            </a:r>
          </a:p>
          <a:p>
            <a:pPr algn="r" rtl="1"/>
            <a:r>
              <a:rPr lang="fa-IR" dirty="0"/>
              <a:t>       در سوختگی استنشاقی     "          "     "        .</a:t>
            </a:r>
          </a:p>
          <a:p>
            <a:pPr algn="r" rtl="1"/>
            <a:r>
              <a:rPr lang="fa-IR" dirty="0"/>
              <a:t>      در بیماران مسن و قلبی وریوی ، مانیتورینگ دقیق نیاز دارند.</a:t>
            </a:r>
          </a:p>
          <a:p>
            <a:pPr algn="r" rtl="1"/>
            <a:r>
              <a:rPr lang="fa-IR" dirty="0"/>
              <a:t>      با چک مکرر</a:t>
            </a:r>
            <a:r>
              <a:rPr lang="en-US" dirty="0"/>
              <a:t>V/S </a:t>
            </a:r>
            <a:r>
              <a:rPr lang="fa-IR" dirty="0"/>
              <a:t> ، وضع ریوی ، برون ده ادراری و پرفیوژن مغز و پوست، بیمار باید مانیتور شود.</a:t>
            </a:r>
          </a:p>
          <a:p>
            <a:pPr algn="r" rtl="1"/>
            <a:r>
              <a:rPr lang="fa-IR" dirty="0"/>
              <a:t>      حجم ادرار </a:t>
            </a:r>
            <a:r>
              <a:rPr lang="en-US" dirty="0">
                <a:solidFill>
                  <a:srgbClr val="C00000"/>
                </a:solidFill>
              </a:rPr>
              <a:t>0.5 -1 cc/kg /h   </a:t>
            </a:r>
            <a:r>
              <a:rPr lang="fa-IR" dirty="0">
                <a:solidFill>
                  <a:srgbClr val="C00000"/>
                </a:solidFill>
              </a:rPr>
              <a:t>     </a:t>
            </a:r>
            <a:r>
              <a:rPr lang="fa-IR" dirty="0"/>
              <a:t>باید باشد.</a:t>
            </a:r>
          </a:p>
          <a:p>
            <a:pPr marL="0" indent="0" algn="r" rtl="1">
              <a:buNone/>
            </a:pPr>
            <a:r>
              <a:rPr lang="fa-IR" dirty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42080169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3E7859-4AE0-EC9C-5FA1-43677E346A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04187"/>
            <a:ext cx="10515600" cy="852256"/>
          </a:xfrm>
        </p:spPr>
        <p:txBody>
          <a:bodyPr>
            <a:normAutofit/>
          </a:bodyPr>
          <a:lstStyle/>
          <a:p>
            <a:pPr algn="r" rtl="1"/>
            <a:r>
              <a:rPr lang="fa-IR" sz="4000" dirty="0">
                <a:solidFill>
                  <a:srgbClr val="C00000"/>
                </a:solidFill>
              </a:rPr>
              <a:t>محاسبه مایع دربچه ها:</a:t>
            </a:r>
            <a:endParaRPr lang="en-US" sz="4000" dirty="0">
              <a:solidFill>
                <a:srgbClr val="C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2FB27840-2A14-C721-35E6-3B79BC1834E2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38200" y="1216241"/>
                <a:ext cx="10515600" cy="5437572"/>
              </a:xfrm>
            </p:spPr>
            <p:txBody>
              <a:bodyPr>
                <a:normAutofit/>
              </a:bodyPr>
              <a:lstStyle/>
              <a:p>
                <a:pPr algn="l"/>
                <a:r>
                  <a:rPr lang="en-US" sz="2000" dirty="0"/>
                  <a:t>The ABA recommends 3 mL/ kg/% TBSA plus D5LR at maintenance for infants and young children ≤ 30 kg, 3 mL/kg/%TBSA for all other children &lt; 14 years old and 2 mL/kg/%TBSA for all other individuals with thermal injuries.27</a:t>
                </a:r>
                <a:endParaRPr lang="fa-IR" sz="2000" dirty="0"/>
              </a:p>
              <a:p>
                <a:pPr algn="r" rtl="1"/>
                <a:r>
                  <a:rPr lang="fa-IR" sz="2000" dirty="0"/>
                  <a:t>انجمن سوختگی امریکا توصیه کرده:</a:t>
                </a:r>
              </a:p>
              <a:p>
                <a:pPr algn="r" rtl="1"/>
                <a:r>
                  <a:rPr lang="fa-IR" sz="2000" dirty="0"/>
                  <a:t>در بچه ها </a:t>
                </a:r>
                <a14:m>
                  <m:oMath xmlns:m="http://schemas.openxmlformats.org/officeDocument/2006/math">
                    <m:r>
                      <a:rPr lang="fa-IR" sz="20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≥</m:t>
                    </m:r>
                  </m:oMath>
                </a14:m>
                <a:r>
                  <a:rPr lang="fa-IR" sz="2000" dirty="0"/>
                  <a:t>   30</a:t>
                </a:r>
                <a:r>
                  <a:rPr lang="en-US" sz="2000" dirty="0"/>
                  <a:t>  </a:t>
                </a:r>
                <a:r>
                  <a:rPr lang="fa-IR" sz="2000" dirty="0"/>
                  <a:t> </a:t>
                </a:r>
                <a:r>
                  <a:rPr lang="en-US" sz="2000" dirty="0"/>
                  <a:t> kg  </a:t>
                </a:r>
                <a:r>
                  <a:rPr lang="fa-IR" sz="2000" dirty="0"/>
                  <a:t>  </a:t>
                </a:r>
                <a:r>
                  <a:rPr lang="en-US" sz="2000" dirty="0"/>
                  <a:t>LR  3 ml/kg/%TBSA    +    D5LR ( maintenance)                         </a:t>
                </a:r>
              </a:p>
              <a:p>
                <a:pPr algn="r" rtl="1"/>
                <a:endParaRPr lang="en-US" sz="2000" dirty="0"/>
              </a:p>
              <a:p>
                <a:pPr algn="r" rtl="1"/>
                <a:r>
                  <a:rPr lang="fa-IR" sz="2000" dirty="0"/>
                  <a:t>در همه بچه های زیر 14 سال </a:t>
                </a:r>
                <a:r>
                  <a:rPr lang="en-US" sz="2000" dirty="0">
                    <a:solidFill>
                      <a:prstClr val="black"/>
                    </a:solidFill>
                    <a:latin typeface="Calibri" panose="020F0502020204030204"/>
                  </a:rPr>
                  <a:t>LR  3ml/kg/%TBSA                                                                     </a:t>
                </a:r>
              </a:p>
              <a:p>
                <a:pPr algn="r" rtl="1"/>
                <a:endParaRPr lang="en-US" sz="2000" dirty="0">
                  <a:solidFill>
                    <a:prstClr val="black"/>
                  </a:solidFill>
                  <a:latin typeface="Calibri" panose="020F0502020204030204"/>
                </a:endParaRPr>
              </a:p>
              <a:p>
                <a:pPr algn="r" rtl="1"/>
                <a:r>
                  <a:rPr lang="fa-IR" sz="2000" dirty="0">
                    <a:solidFill>
                      <a:prstClr val="black"/>
                    </a:solidFill>
                    <a:latin typeface="Calibri" panose="020F0502020204030204"/>
                  </a:rPr>
                  <a:t>و در دیگر افراد     </a:t>
                </a:r>
                <a:r>
                  <a:rPr lang="en-US" sz="2000">
                    <a:solidFill>
                      <a:prstClr val="black"/>
                    </a:solidFill>
                    <a:latin typeface="Calibri" panose="020F0502020204030204"/>
                  </a:rPr>
                  <a:t>LR  2 ml/kg/%TBSA                                                                                    </a:t>
                </a:r>
                <a:endParaRPr lang="en-US" sz="2000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2FB27840-2A14-C721-35E6-3B79BC1834E2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200" y="1216241"/>
                <a:ext cx="10515600" cy="5437572"/>
              </a:xfrm>
              <a:blipFill>
                <a:blip r:embed="rId2"/>
                <a:stretch>
                  <a:fillRect l="-522" t="-1233" r="-52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608515624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1469E2-D04A-F8AE-4CF5-37E95EEE96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72279"/>
            <a:ext cx="10515600" cy="265043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DC6FBF59-B612-13BE-BEFD-315AA0BC920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210540" y="437322"/>
            <a:ext cx="7927759" cy="6132154"/>
          </a:xfrm>
        </p:spPr>
      </p:pic>
    </p:spTree>
    <p:extLst>
      <p:ext uri="{BB962C8B-B14F-4D97-AF65-F5344CB8AC3E}">
        <p14:creationId xmlns:p14="http://schemas.microsoft.com/office/powerpoint/2010/main" val="27067535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40D2286-ECA3-F328-91B8-7B76565AC93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48050" y="366712"/>
            <a:ext cx="5295900" cy="6124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009776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8B1875-BBF2-A0F8-B6C1-CF8A33D2BF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19597"/>
            <a:ext cx="10515600" cy="905521"/>
          </a:xfrm>
        </p:spPr>
        <p:txBody>
          <a:bodyPr/>
          <a:lstStyle/>
          <a:p>
            <a:pPr algn="r" rtl="1"/>
            <a:r>
              <a:rPr lang="fa-IR" sz="3600" dirty="0">
                <a:solidFill>
                  <a:srgbClr val="7030A0"/>
                </a:solidFill>
              </a:rPr>
              <a:t>دیگر مایعات پیشنهاد شده </a:t>
            </a:r>
            <a:r>
              <a:rPr lang="fa-IR" dirty="0"/>
              <a:t>: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AAE021-498B-7053-321B-F8A129B5840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18586"/>
            <a:ext cx="10791548" cy="5486400"/>
          </a:xfrm>
        </p:spPr>
        <p:txBody>
          <a:bodyPr/>
          <a:lstStyle/>
          <a:p>
            <a:pPr algn="r" rtl="1"/>
            <a:r>
              <a:rPr lang="fa-IR" dirty="0"/>
              <a:t>هیپرتونیک سالین </a:t>
            </a:r>
          </a:p>
          <a:p>
            <a:pPr algn="r" rtl="1"/>
            <a:r>
              <a:rPr lang="fa-IR" dirty="0"/>
              <a:t>آلبومین </a:t>
            </a:r>
          </a:p>
          <a:p>
            <a:pPr algn="r" rtl="1"/>
            <a:r>
              <a:rPr lang="en-US" dirty="0"/>
              <a:t>FFP</a:t>
            </a:r>
            <a:endParaRPr lang="fa-IR" dirty="0"/>
          </a:p>
          <a:p>
            <a:pPr algn="r" rtl="1"/>
            <a:r>
              <a:rPr lang="fa-IR" dirty="0"/>
              <a:t>دیگر محلول های کلوییدی</a:t>
            </a:r>
          </a:p>
          <a:p>
            <a:pPr algn="r" rtl="1"/>
            <a:r>
              <a:rPr lang="fa-IR" dirty="0"/>
              <a:t>نشان داده شده که در مراحل اولیه درمان سودی ندارد.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6000452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018B9D-1643-662D-2291-12B2897C56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68677"/>
            <a:ext cx="10515600" cy="878888"/>
          </a:xfrm>
        </p:spPr>
        <p:txBody>
          <a:bodyPr>
            <a:normAutofit/>
          </a:bodyPr>
          <a:lstStyle/>
          <a:p>
            <a:pPr algn="r" rtl="1"/>
            <a:r>
              <a:rPr lang="fa-IR" sz="3600" dirty="0">
                <a:solidFill>
                  <a:srgbClr val="7030A0"/>
                </a:solidFill>
              </a:rPr>
              <a:t>عوارض مایع درمانی :</a:t>
            </a:r>
            <a:endParaRPr lang="en-US" sz="3600" dirty="0">
              <a:solidFill>
                <a:srgbClr val="7030A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2616E02-4D69-CC5B-F3AE-9B5A5D31CA9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985421"/>
            <a:ext cx="10818181" cy="5703902"/>
          </a:xfrm>
        </p:spPr>
        <p:txBody>
          <a:bodyPr/>
          <a:lstStyle/>
          <a:p>
            <a:pPr algn="r" rtl="1"/>
            <a:r>
              <a:rPr lang="fa-IR" dirty="0"/>
              <a:t>مایع درمانی حتما باید مانیتورینگ شده: </a:t>
            </a:r>
          </a:p>
          <a:p>
            <a:pPr algn="r" rtl="1"/>
            <a:r>
              <a:rPr lang="fa-IR" dirty="0"/>
              <a:t>      </a:t>
            </a:r>
            <a:r>
              <a:rPr lang="fa-IR" sz="1800" dirty="0"/>
              <a:t>                                                           - حجم ادرار( هدف طلایی</a:t>
            </a:r>
            <a:r>
              <a:rPr lang="en-US" sz="1800" dirty="0"/>
              <a:t>0.5 – 1 ml/kg /h    </a:t>
            </a:r>
            <a:r>
              <a:rPr lang="fa-IR" sz="1800"/>
              <a:t>  )</a:t>
            </a:r>
            <a:endParaRPr lang="fa-IR" sz="1800" dirty="0"/>
          </a:p>
          <a:p>
            <a:pPr algn="r" rtl="1"/>
            <a:r>
              <a:rPr lang="fa-IR" sz="1800" dirty="0"/>
              <a:t>                                                                    - علایم حیاتی، بررسی با سونو،  وضعیت هوشیاری </a:t>
            </a:r>
            <a:endParaRPr lang="fa-IR" dirty="0"/>
          </a:p>
          <a:p>
            <a:pPr algn="r" rtl="1">
              <a:buFontTx/>
              <a:buChar char="-"/>
            </a:pPr>
            <a:r>
              <a:rPr lang="fa-IR" dirty="0"/>
              <a:t>مایع درمانی اگرسیو باعث :</a:t>
            </a:r>
          </a:p>
          <a:p>
            <a:pPr algn="r" rtl="1">
              <a:buFontTx/>
              <a:buChar char="-"/>
            </a:pPr>
            <a:r>
              <a:rPr lang="fa-IR" sz="2400" dirty="0">
                <a:solidFill>
                  <a:srgbClr val="7030A0"/>
                </a:solidFill>
              </a:rPr>
              <a:t>                                        تشدید ادم موضعی ،</a:t>
            </a:r>
          </a:p>
          <a:p>
            <a:pPr algn="r" rtl="1">
              <a:buFontTx/>
              <a:buChar char="-"/>
            </a:pPr>
            <a:r>
              <a:rPr lang="fa-IR" sz="2400" dirty="0">
                <a:solidFill>
                  <a:srgbClr val="7030A0"/>
                </a:solidFill>
              </a:rPr>
              <a:t>                                        بروز سندرم کامپارتمان در اندامها و شکم ، </a:t>
            </a:r>
          </a:p>
          <a:p>
            <a:pPr algn="r" rtl="1">
              <a:buFontTx/>
              <a:buChar char="-"/>
            </a:pPr>
            <a:r>
              <a:rPr lang="fa-IR" sz="2400" dirty="0">
                <a:solidFill>
                  <a:srgbClr val="7030A0"/>
                </a:solidFill>
              </a:rPr>
              <a:t>                                       ادم ریوی ،</a:t>
            </a:r>
          </a:p>
          <a:p>
            <a:pPr algn="r" rtl="1">
              <a:buFontTx/>
              <a:buChar char="-"/>
            </a:pPr>
            <a:r>
              <a:rPr lang="fa-IR" sz="2400" dirty="0">
                <a:solidFill>
                  <a:srgbClr val="7030A0"/>
                </a:solidFill>
              </a:rPr>
              <a:t>                                       هیپوترمیک شدن بیمار</a:t>
            </a:r>
          </a:p>
          <a:p>
            <a:pPr algn="r" rtl="1">
              <a:buFontTx/>
              <a:buChar char="-"/>
            </a:pPr>
            <a:r>
              <a:rPr lang="fa-IR" sz="2400" dirty="0">
                <a:solidFill>
                  <a:srgbClr val="7030A0"/>
                </a:solidFill>
              </a:rPr>
              <a:t>                                               (خود بیماران سوختگی ذاتا مستعد هیپو ترمی هستند به علت                  ا                                                اختلال ترمورگولاتوری ناشی از پوست سوخته)                                               </a:t>
            </a:r>
            <a:endParaRPr lang="en-US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4560638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AEE7CF-8031-6552-3E43-72F65A24FB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7280" y="286604"/>
            <a:ext cx="10058400" cy="823106"/>
          </a:xfrm>
        </p:spPr>
        <p:txBody>
          <a:bodyPr>
            <a:normAutofit/>
          </a:bodyPr>
          <a:lstStyle/>
          <a:p>
            <a:r>
              <a:rPr lang="en-US" sz="5400" b="1" dirty="0">
                <a:solidFill>
                  <a:srgbClr val="00B050"/>
                </a:solidFill>
              </a:rPr>
              <a:t>Pain Management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EDFE38-851E-ACE4-1011-07A111C398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47060"/>
            <a:ext cx="10515600" cy="5166804"/>
          </a:xfrm>
        </p:spPr>
        <p:txBody>
          <a:bodyPr/>
          <a:lstStyle/>
          <a:p>
            <a:r>
              <a:rPr lang="en-US" sz="2800" b="1" dirty="0">
                <a:solidFill>
                  <a:srgbClr val="FF0000"/>
                </a:solidFill>
                <a:latin typeface="Calibri" panose="020F0502020204030204"/>
              </a:rPr>
              <a:t>M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ild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to Moderate pain</a:t>
            </a:r>
            <a:endParaRPr lang="fa-IR" sz="2800" b="1" dirty="0">
              <a:solidFill>
                <a:srgbClr val="FF0000"/>
              </a:solidFill>
            </a:endParaRPr>
          </a:p>
          <a:p>
            <a:r>
              <a:rPr lang="fa-IR" b="1" dirty="0">
                <a:solidFill>
                  <a:srgbClr val="7030A0"/>
                </a:solidFill>
              </a:rPr>
              <a:t> </a:t>
            </a:r>
            <a:r>
              <a:rPr lang="en-US" b="1" dirty="0">
                <a:solidFill>
                  <a:srgbClr val="7030A0"/>
                </a:solidFill>
              </a:rPr>
              <a:t>- Acetaminophen </a:t>
            </a:r>
            <a:r>
              <a:rPr lang="en-US" dirty="0"/>
              <a:t>(</a:t>
            </a:r>
            <a:r>
              <a:rPr lang="en-US" b="1" dirty="0">
                <a:solidFill>
                  <a:srgbClr val="7030A0"/>
                </a:solidFill>
              </a:rPr>
              <a:t>500</a:t>
            </a:r>
            <a:r>
              <a:rPr lang="en-US" dirty="0"/>
              <a:t> mg PO every </a:t>
            </a:r>
            <a:r>
              <a:rPr lang="en-US" dirty="0">
                <a:solidFill>
                  <a:srgbClr val="7030A0"/>
                </a:solidFill>
              </a:rPr>
              <a:t>4 to 6 hours</a:t>
            </a:r>
            <a:r>
              <a:rPr lang="en-US" dirty="0"/>
              <a:t>; </a:t>
            </a:r>
          </a:p>
          <a:p>
            <a:r>
              <a:rPr lang="en-US" dirty="0"/>
              <a:t>                                    </a:t>
            </a:r>
            <a:r>
              <a:rPr lang="en-US" dirty="0">
                <a:solidFill>
                  <a:srgbClr val="7030A0"/>
                </a:solidFill>
              </a:rPr>
              <a:t>10–15 mg/kg/dose </a:t>
            </a:r>
            <a:r>
              <a:rPr lang="en-US" dirty="0"/>
              <a:t>PO for children) or </a:t>
            </a:r>
          </a:p>
          <a:p>
            <a:r>
              <a:rPr lang="en-US" dirty="0"/>
              <a:t> </a:t>
            </a:r>
            <a:r>
              <a:rPr lang="en-US" b="1" dirty="0">
                <a:solidFill>
                  <a:srgbClr val="FF0000"/>
                </a:solidFill>
              </a:rPr>
              <a:t>- NSAIDs </a:t>
            </a:r>
            <a:r>
              <a:rPr lang="en-US" dirty="0"/>
              <a:t>(such </a:t>
            </a:r>
            <a:r>
              <a:rPr lang="en-US" b="1" dirty="0">
                <a:solidFill>
                  <a:srgbClr val="FF0000"/>
                </a:solidFill>
              </a:rPr>
              <a:t>as ibuprofen 400</a:t>
            </a:r>
            <a:r>
              <a:rPr lang="en-US" dirty="0"/>
              <a:t> to 800 mg PO </a:t>
            </a:r>
            <a:r>
              <a:rPr lang="en-US" dirty="0">
                <a:solidFill>
                  <a:srgbClr val="FF0000"/>
                </a:solidFill>
              </a:rPr>
              <a:t>every 8 hours</a:t>
            </a:r>
            <a:r>
              <a:rPr lang="en-US" dirty="0"/>
              <a:t>; </a:t>
            </a:r>
          </a:p>
          <a:p>
            <a:r>
              <a:rPr lang="en-US" dirty="0">
                <a:solidFill>
                  <a:srgbClr val="FF0000"/>
                </a:solidFill>
              </a:rPr>
              <a:t>                                                    10 mg/kg/dose PO </a:t>
            </a:r>
            <a:r>
              <a:rPr lang="en-US" dirty="0"/>
              <a:t>for children) for (</a:t>
            </a:r>
          </a:p>
          <a:p>
            <a:r>
              <a:rPr lang="en-US" dirty="0">
                <a:solidFill>
                  <a:srgbClr val="FF0000"/>
                </a:solidFill>
              </a:rPr>
              <a:t> NSAIDs </a:t>
            </a:r>
            <a:r>
              <a:rPr lang="en-US" dirty="0"/>
              <a:t>should be </a:t>
            </a:r>
            <a:r>
              <a:rPr lang="en-US" dirty="0">
                <a:solidFill>
                  <a:srgbClr val="FF0000"/>
                </a:solidFill>
              </a:rPr>
              <a:t>avoided</a:t>
            </a:r>
            <a:r>
              <a:rPr lang="en-US" dirty="0"/>
              <a:t> in patients with </a:t>
            </a:r>
            <a:r>
              <a:rPr lang="en-US" dirty="0">
                <a:solidFill>
                  <a:srgbClr val="FF0000"/>
                </a:solidFill>
              </a:rPr>
              <a:t>severe burns or shock</a:t>
            </a:r>
            <a:r>
              <a:rPr lang="en-US" dirty="0"/>
              <a:t>)</a:t>
            </a:r>
          </a:p>
          <a:p>
            <a:r>
              <a:rPr lang="en-US" sz="3200" b="1" dirty="0">
                <a:solidFill>
                  <a:srgbClr val="FF0000"/>
                </a:solidFill>
              </a:rPr>
              <a:t>Severe pain</a:t>
            </a:r>
            <a:endParaRPr lang="fa-IR" sz="3200" b="1" dirty="0">
              <a:solidFill>
                <a:srgbClr val="FF0000"/>
              </a:solidFill>
            </a:endParaRPr>
          </a:p>
          <a:p>
            <a:r>
              <a:rPr lang="en-US" sz="3200" b="1" dirty="0">
                <a:solidFill>
                  <a:schemeClr val="accent3"/>
                </a:solidFill>
              </a:rPr>
              <a:t>- </a:t>
            </a:r>
            <a:r>
              <a:rPr lang="en-US" sz="3200" b="1" dirty="0">
                <a:solidFill>
                  <a:schemeClr val="accent2"/>
                </a:solidFill>
              </a:rPr>
              <a:t>Opioids</a:t>
            </a:r>
            <a:r>
              <a:rPr lang="en-US" sz="3200" b="1" dirty="0">
                <a:solidFill>
                  <a:schemeClr val="accent3"/>
                </a:solidFill>
              </a:rPr>
              <a:t> </a:t>
            </a:r>
            <a:r>
              <a:rPr lang="en-US" dirty="0"/>
              <a:t>(such as </a:t>
            </a:r>
            <a:r>
              <a:rPr lang="en-US" b="1" dirty="0">
                <a:solidFill>
                  <a:schemeClr val="accent2"/>
                </a:solidFill>
              </a:rPr>
              <a:t>fentanyl </a:t>
            </a:r>
            <a:r>
              <a:rPr lang="en-US" dirty="0"/>
              <a:t>at 1 to 2 mcg/kg IV for adults and children, </a:t>
            </a:r>
            <a:r>
              <a:rPr lang="en-US" b="1" dirty="0">
                <a:solidFill>
                  <a:schemeClr val="accent2"/>
                </a:solidFill>
              </a:rPr>
              <a:t>morphine</a:t>
            </a:r>
            <a:r>
              <a:rPr lang="en-US" dirty="0"/>
              <a:t> at 2 to 4 mg/kg IV for adults and 0.05 mg/kg IV for children</a:t>
            </a:r>
          </a:p>
        </p:txBody>
      </p:sp>
    </p:spTree>
    <p:extLst>
      <p:ext uri="{BB962C8B-B14F-4D97-AF65-F5344CB8AC3E}">
        <p14:creationId xmlns:p14="http://schemas.microsoft.com/office/powerpoint/2010/main" val="3303272978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731561-CD9E-A972-D865-79581B6F7A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778717"/>
          </a:xfrm>
        </p:spPr>
        <p:txBody>
          <a:bodyPr>
            <a:normAutofit fontScale="90000"/>
          </a:bodyPr>
          <a:lstStyle/>
          <a:p>
            <a:r>
              <a:rPr kumimoji="0" lang="en-US" sz="5400" b="1" i="0" u="none" strike="noStrike" kern="1200" cap="none" spc="-5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Pain Management :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F482B6F-C145-2976-9591-53C3E05065F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  <a:p>
            <a:r>
              <a:rPr lang="en-US" dirty="0"/>
              <a:t> </a:t>
            </a:r>
            <a:r>
              <a:rPr lang="en-US" sz="2800" b="1" dirty="0" err="1">
                <a:solidFill>
                  <a:schemeClr val="accent2"/>
                </a:solidFill>
              </a:rPr>
              <a:t>Oxycodon</a:t>
            </a:r>
            <a:r>
              <a:rPr lang="en-US" sz="2800" b="1" dirty="0">
                <a:solidFill>
                  <a:schemeClr val="accent2"/>
                </a:solidFill>
              </a:rPr>
              <a:t>  </a:t>
            </a:r>
            <a:r>
              <a:rPr lang="en-US" b="1" dirty="0">
                <a:solidFill>
                  <a:schemeClr val="accent2"/>
                </a:solidFill>
              </a:rPr>
              <a:t>       </a:t>
            </a:r>
            <a:r>
              <a:rPr lang="en-US" dirty="0"/>
              <a:t> </a:t>
            </a:r>
            <a:r>
              <a:rPr lang="en-US" dirty="0">
                <a:solidFill>
                  <a:srgbClr val="C00000"/>
                </a:solidFill>
              </a:rPr>
              <a:t>5–10 mg </a:t>
            </a:r>
            <a:r>
              <a:rPr lang="en-US" dirty="0"/>
              <a:t>PO for adults </a:t>
            </a:r>
          </a:p>
          <a:p>
            <a:r>
              <a:rPr lang="en-US" dirty="0">
                <a:solidFill>
                  <a:srgbClr val="C00000"/>
                </a:solidFill>
              </a:rPr>
              <a:t>                             0.1–0.2 mg/kg </a:t>
            </a:r>
            <a:r>
              <a:rPr lang="en-US" dirty="0"/>
              <a:t>PO for children &lt;50 kg</a:t>
            </a:r>
          </a:p>
          <a:p>
            <a:r>
              <a:rPr lang="en-US" dirty="0"/>
              <a:t>                                                                                          for more </a:t>
            </a:r>
            <a:r>
              <a:rPr lang="en-US" dirty="0">
                <a:solidFill>
                  <a:srgbClr val="C00000"/>
                </a:solidFill>
              </a:rPr>
              <a:t>severe pain </a:t>
            </a:r>
          </a:p>
          <a:p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Long-acting opioids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, such as </a:t>
            </a:r>
            <a:r>
              <a:rPr lang="en-US" sz="2800" dirty="0">
                <a:solidFill>
                  <a:srgbClr val="C00000"/>
                </a:solidFill>
                <a:latin typeface="Calibri" panose="020F0502020204030204"/>
              </a:rPr>
              <a:t>M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ethadone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,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</a:p>
          <a:p>
            <a:r>
              <a:rPr lang="en-US" dirty="0">
                <a:solidFill>
                  <a:srgbClr val="000000">
                    <a:lumMod val="75000"/>
                    <a:lumOff val="25000"/>
                  </a:srgbClr>
                </a:solidFill>
                <a:latin typeface="Calibri" panose="020F0502020204030204"/>
              </a:rPr>
              <a:t>                                                                               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frequent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or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prolonged dosing of opioids</a:t>
            </a:r>
            <a:endParaRPr lang="en-US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3693113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DB2785-112F-43AE-EB88-AF3406924B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04186"/>
            <a:ext cx="10515600" cy="905524"/>
          </a:xfrm>
        </p:spPr>
        <p:txBody>
          <a:bodyPr>
            <a:normAutofit/>
          </a:bodyPr>
          <a:lstStyle/>
          <a:p>
            <a:pPr algn="r" rtl="1"/>
            <a:r>
              <a:rPr lang="fa-IR" sz="4000" dirty="0">
                <a:solidFill>
                  <a:srgbClr val="FF0000"/>
                </a:solidFill>
              </a:rPr>
              <a:t>اسکاروتومی :</a:t>
            </a:r>
            <a:endParaRPr lang="en-US" sz="4000" dirty="0">
              <a:solidFill>
                <a:srgbClr val="FF000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82AC41-5ACA-A078-1D06-114FD1120DA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976544"/>
            <a:ext cx="10515600" cy="5677270"/>
          </a:xfrm>
        </p:spPr>
        <p:txBody>
          <a:bodyPr>
            <a:normAutofit lnSpcReduction="10000"/>
          </a:bodyPr>
          <a:lstStyle/>
          <a:p>
            <a:pPr algn="r" rtl="1"/>
            <a:r>
              <a:rPr lang="fa-IR" dirty="0"/>
              <a:t>اسکار:</a:t>
            </a:r>
          </a:p>
          <a:p>
            <a:pPr marL="0" indent="0" algn="r" rtl="1">
              <a:buNone/>
            </a:pPr>
            <a:r>
              <a:rPr lang="fa-IR" sz="2400" dirty="0">
                <a:solidFill>
                  <a:srgbClr val="002060"/>
                </a:solidFill>
              </a:rPr>
              <a:t>          پوست سوخته عمیق یک بافت سفت غیر قابل ارتجاع و محدود کننده  ایجاد می کند.</a:t>
            </a:r>
          </a:p>
          <a:p>
            <a:pPr marL="0" indent="0" algn="r" rtl="1">
              <a:buNone/>
            </a:pPr>
            <a:r>
              <a:rPr lang="fa-IR" sz="2400" dirty="0">
                <a:solidFill>
                  <a:srgbClr val="002060"/>
                </a:solidFill>
              </a:rPr>
              <a:t>  وباعث سندرم کامپارتمان  می شد.</a:t>
            </a:r>
          </a:p>
          <a:p>
            <a:pPr marL="0" indent="0" algn="r" rtl="1">
              <a:buNone/>
            </a:pPr>
            <a:r>
              <a:rPr lang="fa-IR" sz="2400" dirty="0">
                <a:solidFill>
                  <a:srgbClr val="002060"/>
                </a:solidFill>
              </a:rPr>
              <a:t>               </a:t>
            </a:r>
            <a:r>
              <a:rPr lang="fa-IR" sz="2400" dirty="0">
                <a:solidFill>
                  <a:srgbClr val="FF0000"/>
                </a:solidFill>
              </a:rPr>
              <a:t>اندام ها </a:t>
            </a:r>
            <a:r>
              <a:rPr lang="fa-IR" sz="2400" dirty="0">
                <a:solidFill>
                  <a:srgbClr val="002060"/>
                </a:solidFill>
              </a:rPr>
              <a:t>: کاهش خونرسانی به دیستال اندام </a:t>
            </a:r>
          </a:p>
          <a:p>
            <a:pPr marL="0" indent="0" algn="r" rtl="1">
              <a:buNone/>
            </a:pPr>
            <a:r>
              <a:rPr lang="fa-IR" sz="2400" dirty="0">
                <a:solidFill>
                  <a:srgbClr val="002060"/>
                </a:solidFill>
              </a:rPr>
              <a:t>              </a:t>
            </a:r>
            <a:r>
              <a:rPr lang="fa-IR" sz="2400" dirty="0">
                <a:solidFill>
                  <a:srgbClr val="FF0000"/>
                </a:solidFill>
              </a:rPr>
              <a:t> شکم    </a:t>
            </a:r>
            <a:r>
              <a:rPr lang="fa-IR" sz="2400" dirty="0">
                <a:solidFill>
                  <a:srgbClr val="002060"/>
                </a:solidFill>
              </a:rPr>
              <a:t>: هیپوونتیله ریه ، کاهش بازگشت وریدی </a:t>
            </a:r>
            <a:r>
              <a:rPr kumimoji="0" lang="fa-IR" sz="24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(افت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BP</a:t>
            </a:r>
            <a:r>
              <a:rPr kumimoji="0" lang="fa-IR" sz="24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) </a:t>
            </a:r>
            <a:r>
              <a:rPr lang="fa-IR" sz="2400" dirty="0">
                <a:solidFill>
                  <a:srgbClr val="002060"/>
                </a:solidFill>
              </a:rPr>
              <a:t>، افزایش فشار مثانه، عدم تحمل تغذیه با </a:t>
            </a:r>
            <a:r>
              <a:rPr lang="en-US" sz="2400" dirty="0">
                <a:solidFill>
                  <a:srgbClr val="002060"/>
                </a:solidFill>
              </a:rPr>
              <a:t>NGT                               </a:t>
            </a:r>
            <a:endParaRPr lang="fa-IR" sz="2400" dirty="0">
              <a:solidFill>
                <a:srgbClr val="002060"/>
              </a:solidFill>
            </a:endParaRPr>
          </a:p>
          <a:p>
            <a:pPr marL="0" indent="0" algn="r" rtl="1">
              <a:buNone/>
            </a:pPr>
            <a:r>
              <a:rPr lang="fa-IR" sz="2400" dirty="0">
                <a:solidFill>
                  <a:srgbClr val="002060"/>
                </a:solidFill>
              </a:rPr>
              <a:t>               </a:t>
            </a:r>
            <a:r>
              <a:rPr lang="fa-IR" sz="2400" dirty="0">
                <a:solidFill>
                  <a:srgbClr val="FF0000"/>
                </a:solidFill>
              </a:rPr>
              <a:t>قفسه سینه</a:t>
            </a:r>
            <a:r>
              <a:rPr lang="fa-IR" sz="2400" dirty="0">
                <a:solidFill>
                  <a:srgbClr val="002060"/>
                </a:solidFill>
              </a:rPr>
              <a:t>: هیپوونتیله شدن و کاهش بازگشت وریدی (افت </a:t>
            </a:r>
            <a:r>
              <a:rPr lang="en-US" sz="2400" dirty="0">
                <a:solidFill>
                  <a:srgbClr val="002060"/>
                </a:solidFill>
              </a:rPr>
              <a:t>BP</a:t>
            </a:r>
            <a:r>
              <a:rPr lang="fa-IR" sz="2400" dirty="0">
                <a:solidFill>
                  <a:srgbClr val="002060"/>
                </a:solidFill>
              </a:rPr>
              <a:t>) </a:t>
            </a:r>
          </a:p>
          <a:p>
            <a:pPr marL="0" indent="0" algn="r" rtl="1">
              <a:buNone/>
            </a:pPr>
            <a:r>
              <a:rPr lang="fa-IR" sz="2400" dirty="0">
                <a:solidFill>
                  <a:srgbClr val="002060"/>
                </a:solidFill>
              </a:rPr>
              <a:t>              </a:t>
            </a:r>
            <a:r>
              <a:rPr lang="fa-IR" sz="2400" dirty="0">
                <a:solidFill>
                  <a:srgbClr val="FF0000"/>
                </a:solidFill>
              </a:rPr>
              <a:t> گردن   </a:t>
            </a:r>
            <a:r>
              <a:rPr lang="fa-IR" sz="2400" dirty="0">
                <a:solidFill>
                  <a:srgbClr val="002060"/>
                </a:solidFill>
              </a:rPr>
              <a:t>: فشار روی مجاری هوایی </a:t>
            </a:r>
          </a:p>
          <a:p>
            <a:pPr marL="0" indent="0" algn="r" rtl="1">
              <a:buNone/>
            </a:pPr>
            <a:r>
              <a:rPr lang="fa-IR" sz="2400" dirty="0">
                <a:solidFill>
                  <a:srgbClr val="002060"/>
                </a:solidFill>
              </a:rPr>
              <a:t>              </a:t>
            </a:r>
            <a:r>
              <a:rPr lang="fa-IR" sz="2400" dirty="0">
                <a:solidFill>
                  <a:srgbClr val="FF0000"/>
                </a:solidFill>
              </a:rPr>
              <a:t>صورت </a:t>
            </a:r>
            <a:r>
              <a:rPr lang="fa-IR" sz="2400" dirty="0">
                <a:solidFill>
                  <a:srgbClr val="002060"/>
                </a:solidFill>
              </a:rPr>
              <a:t>: افزایش فشارچشم (</a:t>
            </a:r>
            <a:r>
              <a:rPr lang="en-US" sz="2400" dirty="0">
                <a:solidFill>
                  <a:srgbClr val="002060"/>
                </a:solidFill>
              </a:rPr>
              <a:t>IOP</a:t>
            </a:r>
            <a:r>
              <a:rPr lang="fa-IR" sz="2400" dirty="0">
                <a:solidFill>
                  <a:srgbClr val="002060"/>
                </a:solidFill>
              </a:rPr>
              <a:t>)</a:t>
            </a:r>
          </a:p>
          <a:p>
            <a:pPr marL="0" indent="0" algn="r" rtl="1">
              <a:buNone/>
            </a:pPr>
            <a:r>
              <a:rPr lang="fa-IR" sz="2400" dirty="0">
                <a:solidFill>
                  <a:srgbClr val="002060"/>
                </a:solidFill>
              </a:rPr>
              <a:t>معمولا در چند ساعت اول بعد از سوختگی نیست.</a:t>
            </a:r>
          </a:p>
          <a:p>
            <a:pPr marL="0" indent="0" algn="r" rtl="1">
              <a:buNone/>
            </a:pPr>
            <a:r>
              <a:rPr lang="fa-IR" sz="2400" dirty="0">
                <a:solidFill>
                  <a:srgbClr val="002060"/>
                </a:solidFill>
              </a:rPr>
              <a:t> وبطور دیرتر وبعد از مایع درمانی بروز می کند.</a:t>
            </a:r>
          </a:p>
          <a:p>
            <a:pPr marL="0" indent="0" algn="l">
              <a:buNone/>
            </a:pPr>
            <a:r>
              <a:rPr lang="en-US" sz="2000" b="1" dirty="0">
                <a:solidFill>
                  <a:srgbClr val="FF0000"/>
                </a:solidFill>
              </a:rPr>
              <a:t>pain, pallor, paresthesia, paralysis, </a:t>
            </a:r>
            <a:r>
              <a:rPr lang="en-US" sz="2000" b="1" dirty="0" err="1">
                <a:solidFill>
                  <a:srgbClr val="FF0000"/>
                </a:solidFill>
              </a:rPr>
              <a:t>poikilothermia</a:t>
            </a:r>
            <a:r>
              <a:rPr lang="en-US" sz="2000" b="1" dirty="0">
                <a:solidFill>
                  <a:srgbClr val="FF0000"/>
                </a:solidFill>
              </a:rPr>
              <a:t>, pulselessness, decreased or absent oximetry signals, </a:t>
            </a:r>
            <a:r>
              <a:rPr lang="fa-IR" sz="2000" b="1" dirty="0">
                <a:solidFill>
                  <a:srgbClr val="FF0000"/>
                </a:solidFill>
              </a:rPr>
              <a:t> </a:t>
            </a:r>
            <a:r>
              <a:rPr lang="en-US" sz="2000" b="1" dirty="0">
                <a:solidFill>
                  <a:srgbClr val="FF0000"/>
                </a:solidFill>
              </a:rPr>
              <a:t>  </a:t>
            </a:r>
            <a:endParaRPr 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4026907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F9312B-3B5C-FE19-E6BB-47B0170491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229678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5C884A9F-138B-9C1B-20ED-6BCC37DC011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503504" y="683581"/>
            <a:ext cx="7474998" cy="6063448"/>
          </a:xfrm>
        </p:spPr>
      </p:pic>
    </p:spTree>
    <p:extLst>
      <p:ext uri="{BB962C8B-B14F-4D97-AF65-F5344CB8AC3E}">
        <p14:creationId xmlns:p14="http://schemas.microsoft.com/office/powerpoint/2010/main" val="2588286143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2E95C2F-4390-2A90-1648-E00C9539741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0787" y="723900"/>
            <a:ext cx="7210425" cy="541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0158483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E3CA8F5-51E8-3A1C-6597-A13F6FCD8C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47925" y="557212"/>
            <a:ext cx="7296150" cy="5743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8008659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E5AE84-CE26-30C8-7754-152AC5F3E9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13064"/>
            <a:ext cx="10515600" cy="665826"/>
          </a:xfrm>
        </p:spPr>
        <p:txBody>
          <a:bodyPr>
            <a:normAutofit/>
          </a:bodyPr>
          <a:lstStyle/>
          <a:p>
            <a:pPr algn="r" rtl="1"/>
            <a:r>
              <a:rPr lang="fa-IR" sz="3600" dirty="0">
                <a:solidFill>
                  <a:srgbClr val="FF0000"/>
                </a:solidFill>
              </a:rPr>
              <a:t>اسکاروتومی:</a:t>
            </a:r>
            <a:endParaRPr lang="en-US" sz="3600" dirty="0">
              <a:solidFill>
                <a:srgbClr val="FF000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BAB83B-CBEA-77A9-3807-468A97EA5D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878890"/>
            <a:ext cx="10986856" cy="5885894"/>
          </a:xfrm>
        </p:spPr>
        <p:txBody>
          <a:bodyPr/>
          <a:lstStyle/>
          <a:p>
            <a:pPr algn="r" rtl="1"/>
            <a:r>
              <a:rPr lang="fa-IR" dirty="0">
                <a:solidFill>
                  <a:srgbClr val="FF0000"/>
                </a:solidFill>
              </a:rPr>
              <a:t>خونریزی کم </a:t>
            </a:r>
            <a:r>
              <a:rPr lang="fa-IR" dirty="0"/>
              <a:t>( بافت نکروتیک )</a:t>
            </a:r>
          </a:p>
          <a:p>
            <a:pPr algn="r" rtl="1"/>
            <a:r>
              <a:rPr lang="fa-IR" dirty="0">
                <a:solidFill>
                  <a:srgbClr val="FF0000"/>
                </a:solidFill>
              </a:rPr>
              <a:t>درد کم </a:t>
            </a:r>
          </a:p>
          <a:p>
            <a:pPr algn="r" rtl="1"/>
            <a:r>
              <a:rPr lang="fa-IR" dirty="0">
                <a:solidFill>
                  <a:srgbClr val="FF0000"/>
                </a:solidFill>
              </a:rPr>
              <a:t>برش عمقی </a:t>
            </a:r>
            <a:r>
              <a:rPr lang="fa-IR" dirty="0"/>
              <a:t>باید تا بافت ساب کوتانوس  پیش بره تا بافتها زیر آزاد بشوند</a:t>
            </a:r>
          </a:p>
          <a:p>
            <a:pPr algn="r" rtl="1"/>
            <a:r>
              <a:rPr lang="fa-IR" dirty="0">
                <a:solidFill>
                  <a:srgbClr val="FF0000"/>
                </a:solidFill>
              </a:rPr>
              <a:t>وبرش  طولی </a:t>
            </a:r>
            <a:r>
              <a:rPr lang="fa-IR" dirty="0"/>
              <a:t>باید ازناحیه پروگزیمال ودیستال، کمی در بافت سالم گسترش بدهیم.</a:t>
            </a:r>
          </a:p>
          <a:p>
            <a:pPr algn="r" rtl="1"/>
            <a:r>
              <a:rPr lang="fa-IR" dirty="0"/>
              <a:t>باید </a:t>
            </a:r>
            <a:r>
              <a:rPr lang="fa-IR" dirty="0">
                <a:solidFill>
                  <a:srgbClr val="FF0000"/>
                </a:solidFill>
              </a:rPr>
              <a:t>مواظب</a:t>
            </a:r>
            <a:r>
              <a:rPr lang="fa-IR" dirty="0"/>
              <a:t> قسمت های مهم  در مسیر برش هم باشیم.</a:t>
            </a:r>
          </a:p>
          <a:p>
            <a:pPr algn="r" rtl="1"/>
            <a:r>
              <a:rPr lang="fa-IR" dirty="0">
                <a:solidFill>
                  <a:srgbClr val="FF0000"/>
                </a:solidFill>
              </a:rPr>
              <a:t>اسکارشدید  </a:t>
            </a:r>
            <a:r>
              <a:rPr lang="fa-IR" dirty="0"/>
              <a:t>ندرتا منجر به </a:t>
            </a:r>
            <a:r>
              <a:rPr lang="fa-IR" b="1" dirty="0">
                <a:solidFill>
                  <a:srgbClr val="FF0000"/>
                </a:solidFill>
              </a:rPr>
              <a:t>فاشیاتومی</a:t>
            </a:r>
            <a:r>
              <a:rPr lang="fa-IR" dirty="0"/>
              <a:t> در اندام ها   و </a:t>
            </a:r>
          </a:p>
          <a:p>
            <a:pPr algn="r" rtl="1"/>
            <a:r>
              <a:rPr lang="fa-IR" dirty="0"/>
              <a:t> درشکم  ندرتا منجر به </a:t>
            </a:r>
            <a:r>
              <a:rPr lang="en-US" b="1" dirty="0">
                <a:solidFill>
                  <a:srgbClr val="FF0000"/>
                </a:solidFill>
              </a:rPr>
              <a:t>Decompressive laparotomy </a:t>
            </a:r>
            <a:r>
              <a:rPr lang="fa-IR" b="1" dirty="0">
                <a:solidFill>
                  <a:srgbClr val="FF0000"/>
                </a:solidFill>
              </a:rPr>
              <a:t> </a:t>
            </a:r>
            <a:r>
              <a:rPr lang="fa-IR" dirty="0"/>
              <a:t>می شود.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5012592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DA88F4-6EC2-2AD8-39CC-15701E72B6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39697"/>
            <a:ext cx="10515600" cy="772357"/>
          </a:xfrm>
        </p:spPr>
        <p:txBody>
          <a:bodyPr>
            <a:normAutofit/>
          </a:bodyPr>
          <a:lstStyle/>
          <a:p>
            <a:r>
              <a:rPr lang="en-US" sz="3600" b="1" dirty="0">
                <a:solidFill>
                  <a:srgbClr val="00B050"/>
                </a:solidFill>
              </a:rPr>
              <a:t>Local Wound Therapies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A45C76F-5C7F-3321-D1BC-48C123AF4E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8171" y="870012"/>
            <a:ext cx="10785629" cy="5841506"/>
          </a:xfrm>
        </p:spPr>
        <p:txBody>
          <a:bodyPr>
            <a:normAutofit/>
          </a:bodyPr>
          <a:lstStyle/>
          <a:p>
            <a:pPr algn="r" rtl="1"/>
            <a:r>
              <a:rPr lang="fa-IR" sz="3200" b="1" dirty="0">
                <a:solidFill>
                  <a:srgbClr val="00B050"/>
                </a:solidFill>
              </a:rPr>
              <a:t>هدف : محافظت زخم </a:t>
            </a:r>
          </a:p>
          <a:p>
            <a:pPr algn="r" rtl="1"/>
            <a:r>
              <a:rPr lang="fa-IR" dirty="0"/>
              <a:t>                          - ازصدمات بیشتر( گسترش سوختگی) </a:t>
            </a:r>
          </a:p>
          <a:p>
            <a:pPr algn="r" rtl="1"/>
            <a:r>
              <a:rPr lang="fa-IR" dirty="0"/>
              <a:t>                          - از بروز عفونت </a:t>
            </a:r>
          </a:p>
          <a:p>
            <a:pPr algn="r" rtl="1"/>
            <a:r>
              <a:rPr lang="fa-IR" dirty="0"/>
              <a:t>                          - ایجاد شرایط مناسبتر برای ترمیم( حفظ محیط مرطوب)</a:t>
            </a:r>
          </a:p>
          <a:p>
            <a:pPr algn="r" rtl="1"/>
            <a:r>
              <a:rPr lang="fa-IR" dirty="0"/>
              <a:t> </a:t>
            </a:r>
            <a:r>
              <a:rPr lang="fa-IR" sz="2400" dirty="0">
                <a:solidFill>
                  <a:srgbClr val="002060"/>
                </a:solidFill>
              </a:rPr>
              <a:t>سوختگی سطحی </a:t>
            </a:r>
            <a:r>
              <a:rPr lang="fa-IR" dirty="0"/>
              <a:t>: درمان موضعی ضروری نیست.ولی</a:t>
            </a:r>
          </a:p>
          <a:p>
            <a:pPr algn="r" rtl="1"/>
            <a:r>
              <a:rPr lang="fa-IR" dirty="0"/>
              <a:t>                                         </a:t>
            </a:r>
            <a:r>
              <a:rPr lang="fa-IR" b="1" dirty="0">
                <a:solidFill>
                  <a:srgbClr val="C00000"/>
                </a:solidFill>
              </a:rPr>
              <a:t>پماد های ضد التهاب </a:t>
            </a:r>
            <a:r>
              <a:rPr lang="fa-IR" dirty="0"/>
              <a:t>و </a:t>
            </a:r>
            <a:r>
              <a:rPr lang="fa-IR" b="1" dirty="0">
                <a:solidFill>
                  <a:srgbClr val="C00000"/>
                </a:solidFill>
              </a:rPr>
              <a:t>آلوورا</a:t>
            </a:r>
            <a:r>
              <a:rPr lang="fa-IR" dirty="0"/>
              <a:t> درد کاهش می دهد</a:t>
            </a:r>
          </a:p>
          <a:p>
            <a:pPr algn="r" rtl="1"/>
            <a:r>
              <a:rPr lang="fa-IR" dirty="0"/>
              <a:t>                                         به آرامی با </a:t>
            </a:r>
            <a:r>
              <a:rPr lang="fa-IR" b="1" dirty="0">
                <a:solidFill>
                  <a:srgbClr val="C00000"/>
                </a:solidFill>
              </a:rPr>
              <a:t>آب وصابون </a:t>
            </a:r>
            <a:r>
              <a:rPr lang="fa-IR" dirty="0"/>
              <a:t>ساده شسته شود</a:t>
            </a:r>
          </a:p>
          <a:p>
            <a:pPr algn="r" rtl="1"/>
            <a:r>
              <a:rPr lang="fa-IR" dirty="0"/>
              <a:t> </a:t>
            </a:r>
            <a:r>
              <a:rPr lang="fa-IR" dirty="0">
                <a:solidFill>
                  <a:srgbClr val="002060"/>
                </a:solidFill>
              </a:rPr>
              <a:t>مدیریت  تاول </a:t>
            </a:r>
            <a:r>
              <a:rPr lang="fa-IR" dirty="0"/>
              <a:t>ها: ( مورد بحث)</a:t>
            </a:r>
          </a:p>
          <a:p>
            <a:pPr algn="r" rtl="1"/>
            <a:r>
              <a:rPr lang="fa-IR" sz="1800" dirty="0"/>
              <a:t>                      - </a:t>
            </a:r>
            <a:r>
              <a:rPr lang="fa-IR" sz="2400" b="1" dirty="0">
                <a:solidFill>
                  <a:schemeClr val="bg2">
                    <a:lumMod val="25000"/>
                  </a:schemeClr>
                </a:solidFill>
              </a:rPr>
              <a:t>تاول سالم </a:t>
            </a:r>
            <a:r>
              <a:rPr lang="fa-IR" sz="1800" dirty="0"/>
              <a:t>( ایجاد محیط مناسب ترمیم،رطوبت و سلول های مناسب، و سد دفاعی ) از طرفی</a:t>
            </a:r>
          </a:p>
          <a:p>
            <a:pPr algn="r" rtl="1"/>
            <a:r>
              <a:rPr lang="fa-IR" sz="1800" dirty="0"/>
              <a:t>                                        ( مواد التهاب زا ، گاها فشار مکانیکی ، روی مفاصل اذیت کننده )</a:t>
            </a:r>
          </a:p>
          <a:p>
            <a:pPr algn="r" rtl="1"/>
            <a:r>
              <a:rPr lang="fa-IR" dirty="0">
                <a:solidFill>
                  <a:srgbClr val="002060"/>
                </a:solidFill>
              </a:rPr>
              <a:t>بطور کلی </a:t>
            </a:r>
            <a:r>
              <a:rPr lang="fa-IR" sz="1800" dirty="0"/>
              <a:t>: اگر مشکلی ایجاد نکند ، میشه سالم نگه داشت،ولی</a:t>
            </a:r>
            <a:r>
              <a:rPr lang="fa-IR" sz="1800" b="1" dirty="0">
                <a:solidFill>
                  <a:srgbClr val="FF0000"/>
                </a:solidFill>
              </a:rPr>
              <a:t> بزرگ </a:t>
            </a:r>
            <a:r>
              <a:rPr lang="fa-IR" sz="1800" dirty="0"/>
              <a:t>، </a:t>
            </a:r>
            <a:r>
              <a:rPr lang="fa-IR" sz="1800" b="1" dirty="0">
                <a:solidFill>
                  <a:srgbClr val="FF0000"/>
                </a:solidFill>
              </a:rPr>
              <a:t>تنس</a:t>
            </a:r>
            <a:r>
              <a:rPr lang="fa-IR" sz="1800" dirty="0"/>
              <a:t> ، روی</a:t>
            </a:r>
            <a:r>
              <a:rPr lang="fa-IR" sz="1800" b="1" dirty="0">
                <a:solidFill>
                  <a:srgbClr val="FF0000"/>
                </a:solidFill>
              </a:rPr>
              <a:t> مفاصل </a:t>
            </a:r>
            <a:r>
              <a:rPr lang="fa-IR" sz="1800" dirty="0"/>
              <a:t>( مایع  داخلش را</a:t>
            </a:r>
            <a:r>
              <a:rPr lang="fa-IR" sz="1800" b="1" dirty="0">
                <a:solidFill>
                  <a:srgbClr val="FF0000"/>
                </a:solidFill>
              </a:rPr>
              <a:t> تخلیه </a:t>
            </a:r>
            <a:r>
              <a:rPr lang="fa-IR" sz="1800" dirty="0"/>
              <a:t>می کنیم )</a:t>
            </a:r>
          </a:p>
          <a:p>
            <a:pPr algn="r" rtl="1"/>
            <a:r>
              <a:rPr lang="fa-IR" sz="1800" dirty="0"/>
              <a:t>                اگر </a:t>
            </a:r>
            <a:r>
              <a:rPr lang="fa-IR" sz="1800" b="1" dirty="0">
                <a:solidFill>
                  <a:srgbClr val="FF0000"/>
                </a:solidFill>
              </a:rPr>
              <a:t>پاره شده </a:t>
            </a:r>
            <a:r>
              <a:rPr lang="fa-IR" sz="1800" dirty="0"/>
              <a:t>و</a:t>
            </a:r>
            <a:r>
              <a:rPr lang="fa-IR" sz="1800" b="1" dirty="0">
                <a:solidFill>
                  <a:srgbClr val="FF0000"/>
                </a:solidFill>
              </a:rPr>
              <a:t> نکروتیک </a:t>
            </a:r>
            <a:r>
              <a:rPr lang="fa-IR" sz="1800" dirty="0"/>
              <a:t>است ، به آرامی </a:t>
            </a:r>
            <a:r>
              <a:rPr lang="fa-IR" sz="1800" b="1" dirty="0">
                <a:solidFill>
                  <a:srgbClr val="FF0000"/>
                </a:solidFill>
              </a:rPr>
              <a:t>برداشته</a:t>
            </a:r>
            <a:r>
              <a:rPr lang="fa-IR" sz="1800" dirty="0"/>
              <a:t> می شوند .</a:t>
            </a:r>
          </a:p>
        </p:txBody>
      </p:sp>
    </p:spTree>
    <p:extLst>
      <p:ext uri="{BB962C8B-B14F-4D97-AF65-F5344CB8AC3E}">
        <p14:creationId xmlns:p14="http://schemas.microsoft.com/office/powerpoint/2010/main" val="19231088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EC6BA72-5E19-5BA1-F705-284DFAAC1D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52787" y="319087"/>
            <a:ext cx="5686425" cy="6219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0811506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38FABA-0BA3-BAB5-BC4A-37F5178AD4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99495"/>
            <a:ext cx="10515600" cy="958788"/>
          </a:xfrm>
        </p:spPr>
        <p:txBody>
          <a:bodyPr>
            <a:normAutofit fontScale="90000"/>
          </a:bodyPr>
          <a:lstStyle/>
          <a:p>
            <a:pPr algn="l"/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Local Wound Therapies</a:t>
            </a:r>
            <a:r>
              <a:rPr kumimoji="0" lang="fa-IR" sz="40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:</a:t>
            </a:r>
            <a:br>
              <a:rPr kumimoji="0" lang="fa-IR" sz="36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</a:br>
            <a:r>
              <a:rPr kumimoji="0" lang="fa-IR" sz="36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ادامه:                                                                                             </a:t>
            </a:r>
            <a:br>
              <a:rPr kumimoji="0" lang="fa-IR" sz="36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434CABC-6140-05A5-4D79-A93A599C6B1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9395" y="1189608"/>
            <a:ext cx="10874405" cy="5362112"/>
          </a:xfrm>
        </p:spPr>
        <p:txBody>
          <a:bodyPr/>
          <a:lstStyle/>
          <a:p>
            <a:pPr algn="r" rtl="1"/>
            <a:r>
              <a:rPr lang="fa-IR" dirty="0"/>
              <a:t>- با هدف : </a:t>
            </a:r>
            <a:r>
              <a:rPr lang="fa-IR" sz="2000" b="1" dirty="0">
                <a:solidFill>
                  <a:srgbClr val="FF0000"/>
                </a:solidFill>
              </a:rPr>
              <a:t>جلوگیری عفونت، ایجاد رطوبت مناسب، حفظ تبادل گازی، راحتی بیمار،قیمت مناسب</a:t>
            </a:r>
          </a:p>
          <a:p>
            <a:pPr algn="r" rtl="1"/>
            <a:r>
              <a:rPr lang="fa-IR" sz="2000" b="1" dirty="0"/>
              <a:t>  </a:t>
            </a:r>
            <a:r>
              <a:rPr lang="fa-IR" sz="2400" dirty="0"/>
              <a:t>وبر اساس</a:t>
            </a:r>
            <a:r>
              <a:rPr lang="fa-IR" sz="2400" b="1" dirty="0"/>
              <a:t>: </a:t>
            </a:r>
            <a:r>
              <a:rPr lang="fa-IR" sz="2000" b="1" dirty="0">
                <a:solidFill>
                  <a:srgbClr val="FF0000"/>
                </a:solidFill>
              </a:rPr>
              <a:t>عمق ، محل ، شرایط زخم وخطر عفونت و توانایی تعویض پانسمان</a:t>
            </a:r>
          </a:p>
          <a:p>
            <a:pPr algn="r" rtl="1"/>
            <a:r>
              <a:rPr lang="fa-IR" sz="2000" b="1" dirty="0">
                <a:solidFill>
                  <a:srgbClr val="FF0000"/>
                </a:solidFill>
              </a:rPr>
              <a:t> نوع پانسمان انتخاب می شود .</a:t>
            </a:r>
            <a:endParaRPr lang="fa-IR" b="1" dirty="0">
              <a:solidFill>
                <a:srgbClr val="FF0000"/>
              </a:solidFill>
            </a:endParaRPr>
          </a:p>
          <a:p>
            <a:pPr algn="r" rtl="1"/>
            <a:r>
              <a:rPr lang="fa-IR" sz="2400" dirty="0"/>
              <a:t>برای بیماران بستری و سرپایی</a:t>
            </a:r>
            <a:r>
              <a:rPr lang="en-US" sz="2400" dirty="0"/>
              <a:t> </a:t>
            </a:r>
            <a:r>
              <a:rPr lang="fa-IR" sz="2400" dirty="0"/>
              <a:t>( آنها که گرافت لازم نیست)</a:t>
            </a:r>
            <a:endParaRPr lang="en-US" sz="2400" dirty="0"/>
          </a:p>
          <a:p>
            <a:pPr algn="r" rtl="1"/>
            <a:r>
              <a:rPr lang="fa-IR" sz="2400" dirty="0"/>
              <a:t>انواع و اقسام مواد طبیعی وسنتتیک وجود دارد.</a:t>
            </a:r>
            <a:endParaRPr lang="en-US" sz="24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6BE0278-8D20-233B-1164-8FA78D2307A2}"/>
              </a:ext>
            </a:extLst>
          </p:cNvPr>
          <p:cNvSpPr txBox="1"/>
          <p:nvPr/>
        </p:nvSpPr>
        <p:spPr>
          <a:xfrm>
            <a:off x="545237" y="3124004"/>
            <a:ext cx="660498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srgbClr val="FF0000"/>
                </a:solidFill>
              </a:rPr>
              <a:t>Partial-thickness burns, </a:t>
            </a:r>
            <a:endParaRPr lang="fa-IR" sz="2400" dirty="0">
              <a:solidFill>
                <a:srgbClr val="FF0000"/>
              </a:solidFill>
            </a:endParaRPr>
          </a:p>
          <a:p>
            <a:r>
              <a:rPr lang="en-US" sz="2400" dirty="0">
                <a:solidFill>
                  <a:srgbClr val="FF0000"/>
                </a:solidFill>
              </a:rPr>
              <a:t> Full-thickness burns </a:t>
            </a: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(small)</a:t>
            </a:r>
          </a:p>
        </p:txBody>
      </p:sp>
    </p:spTree>
    <p:extLst>
      <p:ext uri="{BB962C8B-B14F-4D97-AF65-F5344CB8AC3E}">
        <p14:creationId xmlns:p14="http://schemas.microsoft.com/office/powerpoint/2010/main" val="3286591123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92E023E-73BD-CE81-1CA4-DB4E5710FC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2605" y="0"/>
            <a:ext cx="1011372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472134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7EED30E-9C76-6DD3-E9AE-4C125457DE7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1842" y="1642369"/>
            <a:ext cx="11771790" cy="35777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7084037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1F5327-F092-CAA2-AD80-F04B56EFA3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18A46D-24A7-FD71-D86C-F005E29267D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7324031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058CD5-92E0-A97B-F048-EF336BE155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EF19C11-D47D-B49F-3C6D-120DCDBF98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677080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8B6D19-6FD7-0987-5BFC-9F10B067C9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59ACCD-BEF8-1BA9-1764-E00750ECF12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3677237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892C9A-97EA-A23D-8F58-3E5F358F83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2740EAA-1681-5587-2DF5-A975ABDE561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5171685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6A24E5-F203-C57E-867A-906C13AD7E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B5A80E-5814-51C0-0F14-D8A4CDE70FE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2799380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58A38C-CE94-4F82-6310-E0D9E80A7D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BD10E3-4BFE-A3E7-2A42-885C269D095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1010772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77D598-C358-8008-6E6F-7009E3AA8C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E36948F-3CDB-2294-FF6D-5D741AC1A8C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090604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9BA61F9-378E-3445-E44D-4F8BB0A9D00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43262" y="238125"/>
            <a:ext cx="5705475" cy="6381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8024882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D5D58A-3C71-2F07-C880-116796427A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C92861-CDAE-CA27-05AB-E60420802F4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4247958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63F4516-3A28-B701-C412-52855A328D1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33687" y="1843087"/>
            <a:ext cx="6524625" cy="3171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0432750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CBAF5C-BC56-65F3-4697-0B30D5647B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9E2475BC-CE65-7E8F-7160-574ECD7B2DA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652391" y="1846263"/>
            <a:ext cx="6947544" cy="4022725"/>
          </a:xfrm>
        </p:spPr>
      </p:pic>
    </p:spTree>
    <p:extLst>
      <p:ext uri="{BB962C8B-B14F-4D97-AF65-F5344CB8AC3E}">
        <p14:creationId xmlns:p14="http://schemas.microsoft.com/office/powerpoint/2010/main" val="80370947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532BCA-A029-9E13-5CA3-CCA2E65486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77554"/>
            <a:ext cx="10515600" cy="124288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F2CADBED-E482-3F0E-88B4-B79233B1512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39569" y="722607"/>
            <a:ext cx="3790950" cy="1114425"/>
          </a:xfr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A615593-E487-A4BF-AE4B-AD5822562CD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7999" y="613751"/>
            <a:ext cx="3248025" cy="108585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A07CE1A3-51EE-4DBD-5C5A-ACA7C9B774D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85497" y="1874605"/>
            <a:ext cx="3371850" cy="104775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CDA2DD02-5A1A-F5B0-E8FC-612C235F1E4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98486" y="2011510"/>
            <a:ext cx="3067050" cy="1019175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C02C1659-7546-6C5E-F017-93242569D99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612683" y="3107848"/>
            <a:ext cx="3000375" cy="1171575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DC1231A2-8FA4-A1DB-57C1-E17273B83A6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07999" y="3269773"/>
            <a:ext cx="3438525" cy="100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3601731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9F492F0-2CCA-67A2-7372-40110DB1D65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4650" y="681037"/>
            <a:ext cx="6362700" cy="549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4717802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1BFAEF2-7358-6D37-CFA7-F4103E0A106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2029" y="426683"/>
            <a:ext cx="3419475" cy="24003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30BB170-128D-C8D8-4E3A-C294AABAD7F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38591" y="266561"/>
            <a:ext cx="4953000" cy="332422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DBA5B23-D47D-92FC-3089-5A339CE1E63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2029" y="3520874"/>
            <a:ext cx="5343525" cy="239077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195F61DB-8587-EA0F-E63C-14D275445D5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65840" y="3669622"/>
            <a:ext cx="5267325" cy="2324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2396378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AB34CF2-C03B-012A-B900-7F6A59E31C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7025" y="862012"/>
            <a:ext cx="6457950" cy="5133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8604701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141D9ED-8483-53B7-9F84-2C97FB6530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0662" y="1028700"/>
            <a:ext cx="9210675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6876384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2452F46-BEF8-696E-3BB9-E1CDD76AEE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4575" y="652462"/>
            <a:ext cx="7562850" cy="5553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4484134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F9637C-6F9C-3C61-279F-1B346D3D1E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F967A782-1E41-7EDA-CCF5-C7DAADA3D64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892300" y="2338388"/>
            <a:ext cx="8467725" cy="3038475"/>
          </a:xfrm>
        </p:spPr>
      </p:pic>
    </p:spTree>
    <p:extLst>
      <p:ext uri="{BB962C8B-B14F-4D97-AF65-F5344CB8AC3E}">
        <p14:creationId xmlns:p14="http://schemas.microsoft.com/office/powerpoint/2010/main" val="83580472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A654C52-F4A8-5972-85DF-FD39BF6ECD5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57575" y="338137"/>
            <a:ext cx="5276850" cy="6181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921096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12F7EC4-A40C-B204-1412-EB30DDBD69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78830"/>
            <a:ext cx="12192000" cy="61003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0337836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E85F814-A909-2466-42C9-93133658019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3420" y="0"/>
            <a:ext cx="1116515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8341953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827CE4-2D35-D908-1B11-9E53AF0EBB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2D48D6B1-3125-546E-02F0-7F19A5783F0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889301" y="1846263"/>
            <a:ext cx="8473724" cy="4022725"/>
          </a:xfrm>
        </p:spPr>
      </p:pic>
    </p:spTree>
    <p:extLst>
      <p:ext uri="{BB962C8B-B14F-4D97-AF65-F5344CB8AC3E}">
        <p14:creationId xmlns:p14="http://schemas.microsoft.com/office/powerpoint/2010/main" val="3527827661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A89DD9-6D17-05C1-ADEF-14B6489EAE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55CC1DC1-1D7E-2CF3-736B-1B09081F1CC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921000" y="2362200"/>
            <a:ext cx="6410325" cy="2990850"/>
          </a:xfrm>
        </p:spPr>
      </p:pic>
    </p:spTree>
    <p:extLst>
      <p:ext uri="{BB962C8B-B14F-4D97-AF65-F5344CB8AC3E}">
        <p14:creationId xmlns:p14="http://schemas.microsoft.com/office/powerpoint/2010/main" val="753658778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C19C731-E803-971D-CA36-B7106AE1C2A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47925" y="842962"/>
            <a:ext cx="7296150" cy="5172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5077247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2DF17A-7BAD-4230-A80D-53893D6D30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765460EC-51C6-8039-45BE-5958AA8CEF2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882775" y="1900238"/>
            <a:ext cx="8486775" cy="3914775"/>
          </a:xfrm>
        </p:spPr>
      </p:pic>
    </p:spTree>
    <p:extLst>
      <p:ext uri="{BB962C8B-B14F-4D97-AF65-F5344CB8AC3E}">
        <p14:creationId xmlns:p14="http://schemas.microsoft.com/office/powerpoint/2010/main" val="312865917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9F1DA3-B873-66DB-F340-69F2A9B6A6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B56F4877-C05E-5447-2E65-6D178CB0268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211208" y="1846263"/>
            <a:ext cx="5829910" cy="4022725"/>
          </a:xfrm>
        </p:spPr>
      </p:pic>
    </p:spTree>
    <p:extLst>
      <p:ext uri="{BB962C8B-B14F-4D97-AF65-F5344CB8AC3E}">
        <p14:creationId xmlns:p14="http://schemas.microsoft.com/office/powerpoint/2010/main" val="3843643152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24D375E-B583-71A2-CD19-922D48FD143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70129"/>
            <a:ext cx="12192000" cy="51177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3530334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1F47CF-9D84-83DA-D968-6A46239F32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EAC9A790-BB2C-4EF3-BB2E-B982246BBD1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579934" y="1846263"/>
            <a:ext cx="7092458" cy="4022725"/>
          </a:xfrm>
        </p:spPr>
      </p:pic>
    </p:spTree>
    <p:extLst>
      <p:ext uri="{BB962C8B-B14F-4D97-AF65-F5344CB8AC3E}">
        <p14:creationId xmlns:p14="http://schemas.microsoft.com/office/powerpoint/2010/main" val="2635314742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5A1D331-9BC9-0102-522B-E2A26F8C2F9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17608" y="0"/>
            <a:ext cx="505563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06945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9B8346-82F2-B283-C461-C543B8EDCD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en-US" sz="2800" dirty="0"/>
              <a:t>     </a:t>
            </a:r>
            <a:r>
              <a:rPr lang="fa-IR" sz="2800" dirty="0"/>
              <a:t>سوختگی ها: </a:t>
            </a:r>
            <a:r>
              <a:rPr lang="fa-IR" sz="2000" dirty="0">
                <a:solidFill>
                  <a:srgbClr val="FF0000"/>
                </a:solidFill>
              </a:rPr>
              <a:t>حرارتی،</a:t>
            </a:r>
            <a:r>
              <a:rPr lang="fa-IR" sz="2000" dirty="0">
                <a:solidFill>
                  <a:srgbClr val="FFFF00"/>
                </a:solidFill>
              </a:rPr>
              <a:t> </a:t>
            </a:r>
            <a:r>
              <a:rPr lang="fa-IR" sz="2000" dirty="0">
                <a:solidFill>
                  <a:schemeClr val="accent4">
                    <a:lumMod val="50000"/>
                  </a:schemeClr>
                </a:solidFill>
              </a:rPr>
              <a:t>الکتریکی</a:t>
            </a:r>
            <a:r>
              <a:rPr lang="fa-IR" sz="2000" dirty="0">
                <a:solidFill>
                  <a:srgbClr val="FF0000"/>
                </a:solidFill>
              </a:rPr>
              <a:t>، </a:t>
            </a:r>
            <a:r>
              <a:rPr lang="fa-IR" sz="2000" dirty="0">
                <a:solidFill>
                  <a:srgbClr val="0070C0"/>
                </a:solidFill>
              </a:rPr>
              <a:t>سرمایی</a:t>
            </a:r>
            <a:r>
              <a:rPr lang="fa-IR" sz="2000" dirty="0">
                <a:solidFill>
                  <a:srgbClr val="FF0000"/>
                </a:solidFill>
              </a:rPr>
              <a:t>، </a:t>
            </a:r>
            <a:r>
              <a:rPr lang="fa-IR" sz="2000" dirty="0">
                <a:solidFill>
                  <a:srgbClr val="C00000"/>
                </a:solidFill>
              </a:rPr>
              <a:t>شیمیایی</a:t>
            </a:r>
            <a:r>
              <a:rPr lang="fa-IR" sz="2000" dirty="0">
                <a:solidFill>
                  <a:srgbClr val="FF0000"/>
                </a:solidFill>
              </a:rPr>
              <a:t>،</a:t>
            </a:r>
            <a:r>
              <a:rPr lang="fa-IR" sz="2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اشعه ها</a:t>
            </a:r>
            <a:endParaRPr lang="en-US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7ED153-472E-8BE4-7106-DAB4470BF7F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0087" y="1258956"/>
            <a:ext cx="11277600" cy="5599043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7200728"/>
      </p:ext>
    </p:extLst>
  </p:cSld>
  <p:clrMapOvr>
    <a:masterClrMapping/>
  </p:clrMapOvr>
</p:sld>
</file>

<file path=ppt/theme/theme1.xml><?xml version="1.0" encoding="utf-8"?>
<a:theme xmlns:a="http://schemas.openxmlformats.org/drawingml/2006/main" name="Retrospect">
  <a:themeElements>
    <a:clrScheme name="Retrospect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1495</TotalTime>
  <Words>2207</Words>
  <Application>Microsoft Office PowerPoint</Application>
  <PresentationFormat>Widescreen</PresentationFormat>
  <Paragraphs>235</Paragraphs>
  <Slides>89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89</vt:i4>
      </vt:variant>
    </vt:vector>
  </HeadingPairs>
  <TitlesOfParts>
    <vt:vector size="94" baseType="lpstr">
      <vt:lpstr>Arial</vt:lpstr>
      <vt:lpstr>Calibri</vt:lpstr>
      <vt:lpstr>Calibri Light</vt:lpstr>
      <vt:lpstr>Cambria Math</vt:lpstr>
      <vt:lpstr>Retrospect</vt:lpstr>
      <vt:lpstr>به نام خداوند بخشنده ومهربان</vt:lpstr>
      <vt:lpstr>PowerPoint Presentation</vt:lpstr>
      <vt:lpstr>اقدامات در 24ساعت اول :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    سوختگی ها: حرارتی، الکتریکی، سرمایی، شیمیایی،اشعه ها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سوختگی ها : سوختگی های حرارتی، الکتریکی، سرمایی، شیمیایی،اشعه ها</vt:lpstr>
      <vt:lpstr>انواع سوختگی براساس شدت : </vt:lpstr>
      <vt:lpstr>PowerPoint Presentation</vt:lpstr>
      <vt:lpstr>مداخلات اولیه( در 24 ساعت اول) : سوختگی های حرارتی، الکتریکی، سرمایی، شیمیایی،اشعه ها</vt:lpstr>
      <vt:lpstr>مداخلات قبل از بیمارستان: سوختگی های حرارتی، الکتریکی، سرمایی، شیمیایی،اشعه ها  Prehospital Care:  </vt:lpstr>
      <vt:lpstr> نکته:  سلامت صحنه حادثه(Safety):                                              1 - قطع ادامه سوختگی (Stop the Burn)                                   2  - دور کردن از منبع سوختگی (Removing)  نکته:        تمام لباسهای محل سوختگی خارج شود.       زیور آلات ( انگشتر،گردن بند، النگو وکمر بند و...)خارج شوند.   </vt:lpstr>
      <vt:lpstr>Prehospital Care: </vt:lpstr>
      <vt:lpstr>Prehospital Care: </vt:lpstr>
      <vt:lpstr>PowerPoint Presentation</vt:lpstr>
      <vt:lpstr>PowerPoint Presentation</vt:lpstr>
      <vt:lpstr>Prehospital Care: </vt:lpstr>
      <vt:lpstr>Hospital care:                                                            مراقبت های بیمارستانی :</vt:lpstr>
      <vt:lpstr>PowerPoint Presentation</vt:lpstr>
      <vt:lpstr>مراقبتهای در اورژانس:</vt:lpstr>
      <vt:lpstr>- </vt:lpstr>
      <vt:lpstr>PowerPoint Presentation</vt:lpstr>
      <vt:lpstr>PowerPoint Presentation</vt:lpstr>
      <vt:lpstr>PowerPoint Presentation</vt:lpstr>
      <vt:lpstr>اقدامات در اورژانس (ED):</vt:lpstr>
      <vt:lpstr>مایع درمانی :</vt:lpstr>
      <vt:lpstr>PowerPoint Presentation</vt:lpstr>
      <vt:lpstr>PowerPoint Presentation</vt:lpstr>
      <vt:lpstr>PowerPoint Presentation</vt:lpstr>
      <vt:lpstr>مایع درمانی :</vt:lpstr>
      <vt:lpstr>The Modified Brooke formula, which calls for 2 mL/kg per percent of   TBSA, may be a better starting point.</vt:lpstr>
      <vt:lpstr>فرمول های محاسبه مایع:</vt:lpstr>
      <vt:lpstr>محاسبه مایع دربچه ها:</vt:lpstr>
      <vt:lpstr>PowerPoint Presentation</vt:lpstr>
      <vt:lpstr>دیگر مایعات پیشنهاد شده :</vt:lpstr>
      <vt:lpstr>عوارض مایع درمانی :</vt:lpstr>
      <vt:lpstr>Pain Management</vt:lpstr>
      <vt:lpstr>Pain Management :</vt:lpstr>
      <vt:lpstr>اسکاروتومی :</vt:lpstr>
      <vt:lpstr>PowerPoint Presentation</vt:lpstr>
      <vt:lpstr>PowerPoint Presentation</vt:lpstr>
      <vt:lpstr>PowerPoint Presentation</vt:lpstr>
      <vt:lpstr>اسکاروتومی:</vt:lpstr>
      <vt:lpstr>Local Wound Therapies</vt:lpstr>
      <vt:lpstr>Local Wound Therapies: ادامه:                                                                                            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Dr. Dadkhah</dc:creator>
  <cp:lastModifiedBy>Dr. Dadkhah</cp:lastModifiedBy>
  <cp:revision>33</cp:revision>
  <dcterms:created xsi:type="dcterms:W3CDTF">2023-02-01T15:55:23Z</dcterms:created>
  <dcterms:modified xsi:type="dcterms:W3CDTF">2023-02-14T00:30:40Z</dcterms:modified>
</cp:coreProperties>
</file>