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pptx" ContentType="application/vnd.openxmlformats-officedocument.presentationml.presentation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46" r:id="rId3"/>
    <p:sldId id="260" r:id="rId4"/>
    <p:sldId id="261" r:id="rId5"/>
    <p:sldId id="262" r:id="rId6"/>
    <p:sldId id="263" r:id="rId7"/>
    <p:sldId id="264" r:id="rId8"/>
    <p:sldId id="265" r:id="rId9"/>
    <p:sldId id="347" r:id="rId10"/>
    <p:sldId id="348" r:id="rId11"/>
    <p:sldId id="349" r:id="rId12"/>
    <p:sldId id="353" r:id="rId13"/>
    <p:sldId id="352" r:id="rId14"/>
    <p:sldId id="354" r:id="rId15"/>
    <p:sldId id="345" r:id="rId16"/>
    <p:sldId id="344" r:id="rId17"/>
    <p:sldId id="343" r:id="rId18"/>
    <p:sldId id="350" r:id="rId19"/>
    <p:sldId id="351" r:id="rId20"/>
    <p:sldId id="257" r:id="rId21"/>
    <p:sldId id="266" r:id="rId22"/>
    <p:sldId id="317" r:id="rId23"/>
    <p:sldId id="318" r:id="rId24"/>
    <p:sldId id="303" r:id="rId25"/>
    <p:sldId id="304" r:id="rId26"/>
    <p:sldId id="305" r:id="rId27"/>
    <p:sldId id="306" r:id="rId28"/>
    <p:sldId id="355" r:id="rId29"/>
    <p:sldId id="356" r:id="rId30"/>
    <p:sldId id="357" r:id="rId31"/>
    <p:sldId id="358" r:id="rId32"/>
    <p:sldId id="359" r:id="rId33"/>
    <p:sldId id="307" r:id="rId34"/>
    <p:sldId id="308" r:id="rId35"/>
    <p:sldId id="269" r:id="rId36"/>
    <p:sldId id="270" r:id="rId37"/>
    <p:sldId id="319" r:id="rId38"/>
    <p:sldId id="320" r:id="rId39"/>
    <p:sldId id="321" r:id="rId40"/>
    <p:sldId id="322" r:id="rId41"/>
    <p:sldId id="323" r:id="rId42"/>
    <p:sldId id="324" r:id="rId43"/>
    <p:sldId id="325" r:id="rId44"/>
    <p:sldId id="326" r:id="rId45"/>
    <p:sldId id="334" r:id="rId46"/>
    <p:sldId id="327" r:id="rId47"/>
    <p:sldId id="328" r:id="rId48"/>
    <p:sldId id="329" r:id="rId49"/>
    <p:sldId id="330" r:id="rId50"/>
    <p:sldId id="331" r:id="rId51"/>
    <p:sldId id="332" r:id="rId52"/>
    <p:sldId id="333" r:id="rId53"/>
    <p:sldId id="335" r:id="rId54"/>
    <p:sldId id="336" r:id="rId55"/>
    <p:sldId id="337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288" r:id="rId65"/>
    <p:sldId id="298" r:id="rId66"/>
    <p:sldId id="299" r:id="rId67"/>
    <p:sldId id="300" r:id="rId6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956" autoAdjust="0"/>
    <p:restoredTop sz="94660"/>
  </p:normalViewPr>
  <p:slideViewPr>
    <p:cSldViewPr snapToGrid="0">
      <p:cViewPr varScale="1">
        <p:scale>
          <a:sx n="74" d="100"/>
          <a:sy n="74" d="100"/>
        </p:scale>
        <p:origin x="94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8C0EF-44FF-42AB-A16B-3ACF8344CD5C}" type="datetimeFigureOut">
              <a:rPr lang="en-US" smtClean="0"/>
              <a:t>2/8/2023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96417-A7E0-4896-87D7-0F7100FEB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795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8C0EF-44FF-42AB-A16B-3ACF8344CD5C}" type="datetimeFigureOut">
              <a:rPr lang="en-US" smtClean="0"/>
              <a:t>2/8/2023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96417-A7E0-4896-87D7-0F7100FEB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726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8C0EF-44FF-42AB-A16B-3ACF8344CD5C}" type="datetimeFigureOut">
              <a:rPr lang="en-US" smtClean="0"/>
              <a:t>2/8/2023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96417-A7E0-4896-87D7-0F7100FEB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651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8C0EF-44FF-42AB-A16B-3ACF8344CD5C}" type="datetimeFigureOut">
              <a:rPr lang="en-US" smtClean="0"/>
              <a:t>2/8/2023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96417-A7E0-4896-87D7-0F7100FEB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725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8C0EF-44FF-42AB-A16B-3ACF8344CD5C}" type="datetimeFigureOut">
              <a:rPr lang="en-US" smtClean="0"/>
              <a:t>2/8/2023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96417-A7E0-4896-87D7-0F7100FEB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721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8C0EF-44FF-42AB-A16B-3ACF8344CD5C}" type="datetimeFigureOut">
              <a:rPr lang="en-US" smtClean="0"/>
              <a:t>2/8/2023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96417-A7E0-4896-87D7-0F7100FEB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533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8C0EF-44FF-42AB-A16B-3ACF8344CD5C}" type="datetimeFigureOut">
              <a:rPr lang="en-US" smtClean="0"/>
              <a:t>2/8/2023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96417-A7E0-4896-87D7-0F7100FEB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635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8C0EF-44FF-42AB-A16B-3ACF8344CD5C}" type="datetimeFigureOut">
              <a:rPr lang="en-US" smtClean="0"/>
              <a:t>2/8/2023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96417-A7E0-4896-87D7-0F7100FEB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136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8C0EF-44FF-42AB-A16B-3ACF8344CD5C}" type="datetimeFigureOut">
              <a:rPr lang="en-US" smtClean="0"/>
              <a:t>2/8/2023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96417-A7E0-4896-87D7-0F7100FEB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748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8C0EF-44FF-42AB-A16B-3ACF8344CD5C}" type="datetimeFigureOut">
              <a:rPr lang="en-US" smtClean="0"/>
              <a:t>2/8/2023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96417-A7E0-4896-87D7-0F7100FEB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799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8C0EF-44FF-42AB-A16B-3ACF8344CD5C}" type="datetimeFigureOut">
              <a:rPr lang="en-US" smtClean="0"/>
              <a:t>2/8/2023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96417-A7E0-4896-87D7-0F7100FEB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074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88C0EF-44FF-42AB-A16B-3ACF8344CD5C}" type="datetimeFigureOut">
              <a:rPr lang="en-US" smtClean="0"/>
              <a:t>2/8/2023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296417-A7E0-4896-87D7-0F7100FEB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200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PowerPoint_Presentation1.pp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0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7" descr="besmellaah%20sattarpoor_30x40cm_tazhib%20talaa%20seiiedkarimi-r123_azarm=r164_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3108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65F91"/>
                </a:solidFill>
                <a:latin typeface="Cambria-Bold"/>
              </a:rPr>
              <a:t>Surgical Debridement</a:t>
            </a:r>
            <a:r>
              <a:rPr lang="en-US" dirty="0"/>
              <a:t>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Removal of necrotic tissue by sharp debridement using a scalpel, scissors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, curette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Humby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knife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, electrical dermatome or other instrument to cut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necrotic tissue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from a wound as to prepare the wound bed for optimum healing.</a:t>
            </a:r>
            <a:r>
              <a:rPr lang="en-US" dirty="0"/>
              <a:t> 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306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94146" y="658574"/>
            <a:ext cx="22888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Indications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0070C0"/>
                </a:solidFill>
              </a:rPr>
              <a:t>1. Extensive Devitalized Tissue</a:t>
            </a:r>
          </a:p>
          <a:p>
            <a:r>
              <a:rPr lang="en-US" b="1" dirty="0">
                <a:solidFill>
                  <a:srgbClr val="0070C0"/>
                </a:solidFill>
              </a:rPr>
              <a:t>2. Signs of advancing soft tissue infections or sepsis</a:t>
            </a:r>
          </a:p>
          <a:p>
            <a:r>
              <a:rPr lang="en-US" b="1" dirty="0">
                <a:solidFill>
                  <a:srgbClr val="0070C0"/>
                </a:solidFill>
              </a:rPr>
              <a:t>3. Presence of thick adherent </a:t>
            </a:r>
            <a:r>
              <a:rPr lang="en-US" b="1" dirty="0" err="1">
                <a:solidFill>
                  <a:srgbClr val="0070C0"/>
                </a:solidFill>
              </a:rPr>
              <a:t>eschar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4. Callous formation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27" y="4107684"/>
            <a:ext cx="2892512" cy="220421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7157" y="3615833"/>
            <a:ext cx="3771408" cy="2561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504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6933827"/>
              </p:ext>
            </p:extLst>
          </p:nvPr>
        </p:nvGraphicFramePr>
        <p:xfrm>
          <a:off x="2099556" y="488331"/>
          <a:ext cx="7992888" cy="56886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Presentation" r:id="rId3" imgW="6094514" imgH="3427397" progId="PowerPoint.Show.12">
                  <p:embed/>
                </p:oleObj>
              </mc:Choice>
              <mc:Fallback>
                <p:oleObj name="Presentation" r:id="rId3" imgW="6094514" imgH="3427397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99556" y="488331"/>
                        <a:ext cx="7992888" cy="56886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58532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5738" y="365125"/>
            <a:ext cx="4662152" cy="604055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056067" y="2369714"/>
            <a:ext cx="4816699" cy="2627289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marL="484632" algn="l" rtl="0" eaLnBrk="1" latinLnBrk="0" hangingPunct="1">
              <a:spcBef>
                <a:spcPct val="0"/>
              </a:spcBef>
              <a:buNone/>
              <a:defRPr kumimoji="0" sz="4200" kern="120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marL="484632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0" i="0" u="none" strike="noStrike" kern="1200" cap="none" spc="0" normalizeH="0" baseline="0" noProof="0" dirty="0" smtClean="0">
                <a:ln w="6350">
                  <a:solidFill>
                    <a:srgbClr val="7FD13B">
                      <a:shade val="43000"/>
                    </a:srgbClr>
                  </a:solidFill>
                </a:ln>
                <a:solidFill>
                  <a:srgbClr val="1AB39F">
                    <a:lumMod val="75000"/>
                  </a:srgb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Century Gothic"/>
              </a:rPr>
              <a:t>debridement</a:t>
            </a:r>
            <a:endParaRPr kumimoji="0" lang="fa-IR" sz="4200" b="0" i="0" u="none" strike="noStrike" kern="1200" cap="none" spc="0" normalizeH="0" baseline="0" noProof="0" dirty="0">
              <a:ln w="6350">
                <a:solidFill>
                  <a:srgbClr val="7FD13B">
                    <a:shade val="43000"/>
                  </a:srgbClr>
                </a:solidFill>
              </a:ln>
              <a:solidFill>
                <a:srgbClr val="1AB39F">
                  <a:lumMod val="75000"/>
                </a:srgb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Century Gothic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565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8349" y="566671"/>
            <a:ext cx="7611414" cy="5937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854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Specialist consultation may be required in the following condition: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137" y="1825625"/>
            <a:ext cx="11461531" cy="4858954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1.Vascular </a:t>
            </a:r>
            <a:r>
              <a:rPr lang="en-US" dirty="0"/>
              <a:t>insufficiency (lack of blood flow impairs healing)</a:t>
            </a:r>
          </a:p>
          <a:p>
            <a:r>
              <a:rPr lang="en-US" dirty="0"/>
              <a:t>2. Gangrenous wound</a:t>
            </a:r>
          </a:p>
          <a:p>
            <a:r>
              <a:rPr lang="en-US" dirty="0"/>
              <a:t>3. Unidentifiable structures (risk of injuring vital structures </a:t>
            </a:r>
            <a:r>
              <a:rPr lang="en-US" dirty="0" err="1"/>
              <a:t>eg</a:t>
            </a:r>
            <a:r>
              <a:rPr lang="en-US" dirty="0"/>
              <a:t>. nerves)</a:t>
            </a:r>
          </a:p>
          <a:p>
            <a:r>
              <a:rPr lang="en-US" dirty="0"/>
              <a:t>4. Coagulopathy (risk of bleeding. Debridement better handled in </a:t>
            </a:r>
            <a:r>
              <a:rPr lang="en-US" dirty="0" smtClean="0"/>
              <a:t>tertiary </a:t>
            </a:r>
            <a:r>
              <a:rPr lang="en-US" dirty="0" err="1" smtClean="0"/>
              <a:t>centres</a:t>
            </a:r>
            <a:r>
              <a:rPr lang="en-US" dirty="0"/>
              <a:t>)</a:t>
            </a:r>
          </a:p>
          <a:p>
            <a:r>
              <a:rPr lang="en-US" dirty="0"/>
              <a:t>5. Stable heel ulcer (if firmly adherent, lack of inflammation, lack </a:t>
            </a:r>
            <a:r>
              <a:rPr lang="en-US" dirty="0" smtClean="0"/>
              <a:t>of drainage</a:t>
            </a:r>
            <a:r>
              <a:rPr lang="en-US" dirty="0"/>
              <a:t>, </a:t>
            </a:r>
            <a:r>
              <a:rPr lang="en-US" dirty="0" err="1"/>
              <a:t>eschar</a:t>
            </a:r>
            <a:r>
              <a:rPr lang="en-US" dirty="0"/>
              <a:t> that does not feel soft and boggy)</a:t>
            </a:r>
          </a:p>
          <a:p>
            <a:r>
              <a:rPr lang="en-US" dirty="0"/>
              <a:t>6. </a:t>
            </a:r>
            <a:r>
              <a:rPr lang="en-US" dirty="0" err="1"/>
              <a:t>Fungating</a:t>
            </a:r>
            <a:r>
              <a:rPr lang="en-US" dirty="0"/>
              <a:t>/ malignant wounds (treatment may involve extensive</a:t>
            </a:r>
          </a:p>
          <a:p>
            <a:pPr marL="0" indent="0">
              <a:buNone/>
            </a:pPr>
            <a:r>
              <a:rPr lang="en-US" dirty="0"/>
              <a:t>dissection or removal of entire anatomical part. Debridement is non</a:t>
            </a:r>
            <a:r>
              <a:rPr lang="en-US" dirty="0" smtClean="0"/>
              <a:t>‐ curative</a:t>
            </a:r>
            <a:r>
              <a:rPr lang="en-US" dirty="0"/>
              <a:t>)</a:t>
            </a:r>
          </a:p>
          <a:p>
            <a:r>
              <a:rPr lang="en-US" dirty="0"/>
              <a:t>7. Necrotic tissues near and/or involving neurovascular structures</a:t>
            </a:r>
          </a:p>
          <a:p>
            <a:r>
              <a:rPr lang="en-US" dirty="0"/>
              <a:t>8. Wounds of hand and face</a:t>
            </a:r>
          </a:p>
        </p:txBody>
      </p:sp>
    </p:spTree>
    <p:extLst>
      <p:ext uri="{BB962C8B-B14F-4D97-AF65-F5344CB8AC3E}">
        <p14:creationId xmlns:p14="http://schemas.microsoft.com/office/powerpoint/2010/main" val="2542587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07471"/>
            <a:ext cx="10515600" cy="1038006"/>
          </a:xfrm>
        </p:spPr>
        <p:txBody>
          <a:bodyPr>
            <a:normAutofit fontScale="90000"/>
          </a:bodyPr>
          <a:lstStyle/>
          <a:p>
            <a:r>
              <a:rPr lang="en-US" dirty="0"/>
              <a:t>Assessment of Wounds Indicated for Surgical Debridement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1793" y="1434662"/>
            <a:ext cx="11035862" cy="50292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All wounds intended for debridement must be assessed with regards to its</a:t>
            </a:r>
          </a:p>
          <a:p>
            <a:pPr marL="0" indent="0">
              <a:buNone/>
            </a:pPr>
            <a:r>
              <a:rPr lang="en-US" dirty="0"/>
              <a:t>suitability for surgical debridement. The following factors may be used as a</a:t>
            </a:r>
          </a:p>
          <a:p>
            <a:pPr marL="0" indent="0">
              <a:buNone/>
            </a:pPr>
            <a:r>
              <a:rPr lang="en-US" dirty="0"/>
              <a:t>guideline:‐</a:t>
            </a:r>
          </a:p>
          <a:p>
            <a:r>
              <a:rPr lang="en-US" dirty="0"/>
              <a:t>1. The nature of the necrotic or ischemic tissue and the best debridement</a:t>
            </a:r>
          </a:p>
          <a:p>
            <a:r>
              <a:rPr lang="en-US" dirty="0"/>
              <a:t>procedure to follow</a:t>
            </a:r>
          </a:p>
          <a:p>
            <a:r>
              <a:rPr lang="en-US" dirty="0"/>
              <a:t>2. The risk of spreading infection and the use of antibiotics</a:t>
            </a:r>
          </a:p>
          <a:p>
            <a:r>
              <a:rPr lang="en-US" dirty="0"/>
              <a:t>3. The presence of underlying medical conditions causing the wound</a:t>
            </a:r>
          </a:p>
          <a:p>
            <a:r>
              <a:rPr lang="en-US" dirty="0"/>
              <a:t>4. The extent of ischemia in the wound tissues</a:t>
            </a:r>
          </a:p>
          <a:p>
            <a:r>
              <a:rPr lang="en-US" dirty="0"/>
              <a:t>5. The location of the wound in the body</a:t>
            </a:r>
          </a:p>
          <a:p>
            <a:r>
              <a:rPr lang="en-US" dirty="0"/>
              <a:t>6. The type of analgesia to be used during the procedure</a:t>
            </a:r>
          </a:p>
          <a:p>
            <a:r>
              <a:rPr lang="en-US" dirty="0"/>
              <a:t>7. Possible complications</a:t>
            </a:r>
          </a:p>
        </p:txBody>
      </p:sp>
    </p:spTree>
    <p:extLst>
      <p:ext uri="{BB962C8B-B14F-4D97-AF65-F5344CB8AC3E}">
        <p14:creationId xmlns:p14="http://schemas.microsoft.com/office/powerpoint/2010/main" val="1427452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22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333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0717" y="204952"/>
            <a:ext cx="11971283" cy="6653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0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مداخلات جراحی در سوختگی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fa-IR" dirty="0" smtClean="0"/>
          </a:p>
          <a:p>
            <a:pPr algn="ctr"/>
            <a:endParaRPr lang="fa-IR" dirty="0"/>
          </a:p>
          <a:p>
            <a:r>
              <a:rPr lang="en-US" dirty="0" err="1" smtClean="0"/>
              <a:t>Debridment</a:t>
            </a:r>
            <a:endParaRPr lang="en-US" dirty="0" smtClean="0"/>
          </a:p>
          <a:p>
            <a:r>
              <a:rPr lang="en-US" dirty="0" smtClean="0"/>
              <a:t>Graft</a:t>
            </a:r>
          </a:p>
          <a:p>
            <a:r>
              <a:rPr lang="en-US" dirty="0" smtClean="0"/>
              <a:t>Flap</a:t>
            </a:r>
          </a:p>
          <a:p>
            <a:pPr marL="0" indent="0">
              <a:buNone/>
            </a:pPr>
            <a:r>
              <a:rPr lang="en-US" dirty="0" smtClean="0"/>
              <a:t>by</a:t>
            </a:r>
            <a:endParaRPr lang="fa-IR" dirty="0" smtClean="0"/>
          </a:p>
          <a:p>
            <a:pPr lvl="0"/>
            <a:r>
              <a:rPr lang="en-US" dirty="0" err="1" smtClean="0">
                <a:solidFill>
                  <a:srgbClr val="FF0000"/>
                </a:solidFill>
              </a:rPr>
              <a:t>Dr</a:t>
            </a:r>
            <a:r>
              <a:rPr lang="en-US" dirty="0" smtClean="0">
                <a:solidFill>
                  <a:srgbClr val="FF0000"/>
                </a:solidFill>
              </a:rPr>
              <a:t> Amin </a:t>
            </a:r>
            <a:r>
              <a:rPr lang="en-US" dirty="0" err="1" smtClean="0">
                <a:solidFill>
                  <a:srgbClr val="FF0000"/>
                </a:solidFill>
              </a:rPr>
              <a:t>Ghanei</a:t>
            </a:r>
            <a:r>
              <a:rPr lang="en-US" dirty="0" smtClean="0">
                <a:solidFill>
                  <a:srgbClr val="FF0000"/>
                </a:solidFill>
              </a:rPr>
              <a:t> , </a:t>
            </a:r>
            <a:r>
              <a:rPr lang="en-US" dirty="0">
                <a:solidFill>
                  <a:srgbClr val="FF0000"/>
                </a:solidFill>
              </a:rPr>
              <a:t>Specialist </a:t>
            </a:r>
            <a:r>
              <a:rPr lang="en-US" dirty="0" smtClean="0">
                <a:solidFill>
                  <a:srgbClr val="FF0000"/>
                </a:solidFill>
              </a:rPr>
              <a:t>in Plastic Surgery , </a:t>
            </a:r>
          </a:p>
          <a:p>
            <a:pPr lvl="0"/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836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3820" y="1186191"/>
            <a:ext cx="10455462" cy="4932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58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6"/>
            <a:ext cx="10515600" cy="5291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38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CC3300"/>
                </a:solidFill>
                <a:latin typeface="Calibri-Bold"/>
              </a:rPr>
              <a:t>Skin Graft</a:t>
            </a:r>
            <a:r>
              <a:rPr lang="en-US" dirty="0"/>
              <a:t>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61242"/>
            <a:ext cx="11180379" cy="4899956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 skin graft is a procedure performed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where healthy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skin is removed from one area of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the body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, the donor site, and transplanted to</a:t>
            </a:r>
            <a:b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another, the recipient site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/>
            </a:r>
            <a:b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dirty="0" smtClean="0">
                <a:solidFill>
                  <a:srgbClr val="000000"/>
                </a:solidFill>
                <a:latin typeface="ArialMT"/>
              </a:rPr>
              <a:t>•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The areas of the body that are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most commonly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used as donor sites for skin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grafts are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the leg, inner thigh, upper arm,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forearm and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buttocks.</a:t>
            </a:r>
            <a:r>
              <a:rPr lang="en-US" dirty="0"/>
              <a:t> 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643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C3300"/>
                </a:solidFill>
                <a:latin typeface="Calibri" panose="020F0502020204030204" pitchFamily="34" charset="0"/>
              </a:rPr>
              <a:t>Types of grafts</a:t>
            </a:r>
            <a:r>
              <a:rPr lang="en-US" dirty="0"/>
              <a:t>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US" b="1" i="1" dirty="0" smtClean="0">
                <a:solidFill>
                  <a:srgbClr val="9A9AFF"/>
                </a:solidFill>
                <a:latin typeface="Calibri-BoldItalic"/>
              </a:rPr>
              <a:t>1)Split </a:t>
            </a:r>
            <a:r>
              <a:rPr lang="en-US" b="1" i="1" dirty="0">
                <a:solidFill>
                  <a:srgbClr val="9A9AFF"/>
                </a:solidFill>
                <a:latin typeface="Calibri-BoldItalic"/>
              </a:rPr>
              <a:t>or partial thickness graft (</a:t>
            </a:r>
            <a:r>
              <a:rPr lang="en-US" dirty="0" err="1" smtClean="0">
                <a:solidFill>
                  <a:srgbClr val="9A9AFF"/>
                </a:solidFill>
                <a:latin typeface="Calibri" panose="020F0502020204030204" pitchFamily="34" charset="0"/>
              </a:rPr>
              <a:t>Thierschgrafts</a:t>
            </a:r>
            <a:r>
              <a:rPr lang="en-US" b="1" i="1" dirty="0">
                <a:solidFill>
                  <a:srgbClr val="9A9AFF"/>
                </a:solidFill>
                <a:latin typeface="Calibri-BoldItalic"/>
              </a:rPr>
              <a:t>)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– This is the most common type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of graft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. The </a:t>
            </a:r>
            <a:r>
              <a:rPr lang="en-US" dirty="0">
                <a:solidFill>
                  <a:srgbClr val="800080"/>
                </a:solidFill>
                <a:latin typeface="Calibri" panose="020F0502020204030204" pitchFamily="34" charset="0"/>
              </a:rPr>
              <a:t>epidermis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and </a:t>
            </a:r>
            <a:r>
              <a:rPr lang="en-US" dirty="0">
                <a:solidFill>
                  <a:srgbClr val="800080"/>
                </a:solidFill>
                <a:latin typeface="Calibri" panose="020F0502020204030204" pitchFamily="34" charset="0"/>
              </a:rPr>
              <a:t>part of the dermis</a:t>
            </a:r>
            <a:br>
              <a:rPr lang="en-US" dirty="0">
                <a:solidFill>
                  <a:srgbClr val="800080"/>
                </a:solidFill>
                <a:latin typeface="Calibri" panose="020F0502020204030204" pitchFamily="34" charset="0"/>
              </a:rPr>
            </a:b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are removed from the donor site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and transplanted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on the damaged area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/>
            </a:r>
            <a:b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The cosmetic result is often not good. Skin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on the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donor site can grow back from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sweat glands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and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hair follicles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  <a:r>
              <a:rPr lang="en-US" dirty="0"/>
              <a:t> 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7564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765" y="1878616"/>
            <a:ext cx="11398469" cy="627215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b="1" i="1" dirty="0" smtClean="0">
                <a:solidFill>
                  <a:srgbClr val="9A9AFF"/>
                </a:solidFill>
                <a:latin typeface="Calibri-BoldItalic"/>
              </a:rPr>
              <a:t>2) Full </a:t>
            </a:r>
            <a:r>
              <a:rPr lang="en-US" b="1" i="1" dirty="0">
                <a:solidFill>
                  <a:srgbClr val="9A9AFF"/>
                </a:solidFill>
                <a:latin typeface="Calibri-BoldItalic"/>
              </a:rPr>
              <a:t>thickness graft </a:t>
            </a:r>
            <a:r>
              <a:rPr lang="en-US" dirty="0">
                <a:solidFill>
                  <a:srgbClr val="9A9AFF"/>
                </a:solidFill>
                <a:latin typeface="Calibri" panose="020F0502020204030204" pitchFamily="34" charset="0"/>
              </a:rPr>
              <a:t>(Wolfe grafts)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– The </a:t>
            </a:r>
            <a:r>
              <a:rPr lang="en-US" dirty="0" smtClean="0">
                <a:solidFill>
                  <a:srgbClr val="800080"/>
                </a:solidFill>
                <a:latin typeface="Calibri" panose="020F0502020204030204" pitchFamily="34" charset="0"/>
              </a:rPr>
              <a:t>entire epidermis </a:t>
            </a:r>
            <a:r>
              <a:rPr lang="en-US" dirty="0">
                <a:solidFill>
                  <a:srgbClr val="800080"/>
                </a:solidFill>
                <a:latin typeface="Calibri" panose="020F0502020204030204" pitchFamily="34" charset="0"/>
              </a:rPr>
              <a:t>and dermis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are transplanted to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the recipient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site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/>
            </a:r>
            <a:b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Although the cosmetic effects can be good,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full thickness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grafts are only suitable for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small areas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  <a:b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The donor site needs to either be closed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with stiches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, or have a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partial thick ness graft transplanted</a:t>
            </a:r>
            <a:r>
              <a:rPr lang="en-US" dirty="0" smtClean="0"/>
              <a:t>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476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26475" y="365125"/>
            <a:ext cx="8939049" cy="6177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105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497" y="835572"/>
            <a:ext cx="10849303" cy="5659819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</a:pPr>
            <a:r>
              <a:rPr lang="en-US" i="1" dirty="0">
                <a:solidFill>
                  <a:srgbClr val="9A9AFF"/>
                </a:solidFill>
                <a:latin typeface="Calibri-Italic"/>
              </a:rPr>
              <a:t>3) Composite skin </a:t>
            </a:r>
            <a:r>
              <a:rPr lang="en-US" i="1" dirty="0" smtClean="0">
                <a:solidFill>
                  <a:srgbClr val="9A9AFF"/>
                </a:solidFill>
                <a:latin typeface="Calibri-Italic"/>
              </a:rPr>
              <a:t>grafts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(usually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skin and fat, or skin</a:t>
            </a:r>
            <a:r>
              <a:rPr lang="en-US" dirty="0"/>
              <a:t>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and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cartilage). Often taken from </a:t>
            </a:r>
            <a:r>
              <a:rPr lang="en-US" dirty="0">
                <a:solidFill>
                  <a:srgbClr val="800080"/>
                </a:solidFill>
                <a:latin typeface="Calibri" panose="020F0502020204030204" pitchFamily="34" charset="0"/>
              </a:rPr>
              <a:t>the ear </a:t>
            </a:r>
            <a:r>
              <a:rPr lang="en-US" dirty="0" smtClean="0">
                <a:solidFill>
                  <a:srgbClr val="800080"/>
                </a:solidFill>
                <a:latin typeface="Calibri" panose="020F0502020204030204" pitchFamily="34" charset="0"/>
              </a:rPr>
              <a:t>margin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and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useful for rebuilding missing elements of nose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, eyelids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and fingertips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/>
            </a:r>
            <a:b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i="1" dirty="0">
                <a:solidFill>
                  <a:srgbClr val="9A9AFF"/>
                </a:solidFill>
                <a:latin typeface="Calibri-Italic"/>
              </a:rPr>
              <a:t>4) Nerve grafts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. Usually taken from </a:t>
            </a:r>
            <a:r>
              <a:rPr lang="en-US" dirty="0">
                <a:solidFill>
                  <a:srgbClr val="800080"/>
                </a:solidFill>
                <a:latin typeface="Calibri" panose="020F0502020204030204" pitchFamily="34" charset="0"/>
              </a:rPr>
              <a:t>the </a:t>
            </a:r>
            <a:r>
              <a:rPr lang="en-US" dirty="0" err="1">
                <a:solidFill>
                  <a:srgbClr val="800080"/>
                </a:solidFill>
                <a:latin typeface="Calibri" panose="020F0502020204030204" pitchFamily="34" charset="0"/>
              </a:rPr>
              <a:t>sural</a:t>
            </a:r>
            <a:r>
              <a:rPr lang="en-US" dirty="0">
                <a:solidFill>
                  <a:srgbClr val="800080"/>
                </a:solidFill>
                <a:latin typeface="Calibri" panose="020F0502020204030204" pitchFamily="34" charset="0"/>
              </a:rPr>
              <a:t> </a:t>
            </a:r>
            <a:r>
              <a:rPr lang="en-US" dirty="0" smtClean="0">
                <a:solidFill>
                  <a:srgbClr val="800080"/>
                </a:solidFill>
                <a:latin typeface="Calibri" panose="020F0502020204030204" pitchFamily="34" charset="0"/>
              </a:rPr>
              <a:t>nerve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but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smaller cutaneous nerves may be used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/>
            </a:r>
            <a:b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dirty="0">
                <a:solidFill>
                  <a:srgbClr val="9A9AFF"/>
                </a:solidFill>
                <a:latin typeface="Calibri" panose="020F0502020204030204" pitchFamily="34" charset="0"/>
              </a:rPr>
              <a:t>5) </a:t>
            </a:r>
            <a:r>
              <a:rPr lang="en-US" i="1" dirty="0">
                <a:solidFill>
                  <a:srgbClr val="9A9AFF"/>
                </a:solidFill>
                <a:latin typeface="Calibri-Italic"/>
              </a:rPr>
              <a:t>Tendon grafts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. Usually taken from </a:t>
            </a:r>
            <a:r>
              <a:rPr lang="en-US" dirty="0">
                <a:solidFill>
                  <a:srgbClr val="800080"/>
                </a:solidFill>
                <a:latin typeface="Calibri" panose="020F0502020204030204" pitchFamily="34" charset="0"/>
              </a:rPr>
              <a:t>the </a:t>
            </a:r>
            <a:r>
              <a:rPr lang="en-US" dirty="0" err="1" smtClean="0">
                <a:solidFill>
                  <a:srgbClr val="800080"/>
                </a:solidFill>
                <a:latin typeface="Calibri" panose="020F0502020204030204" pitchFamily="34" charset="0"/>
              </a:rPr>
              <a:t>palmaris</a:t>
            </a:r>
            <a:r>
              <a:rPr lang="en-US" dirty="0" smtClean="0">
                <a:solidFill>
                  <a:srgbClr val="800080"/>
                </a:solidFill>
                <a:latin typeface="Calibri" panose="020F0502020204030204" pitchFamily="34" charset="0"/>
              </a:rPr>
              <a:t> </a:t>
            </a:r>
            <a:r>
              <a:rPr lang="en-US" dirty="0" err="1" smtClean="0">
                <a:solidFill>
                  <a:srgbClr val="800080"/>
                </a:solidFill>
                <a:latin typeface="Calibri" panose="020F0502020204030204" pitchFamily="34" charset="0"/>
              </a:rPr>
              <a:t>longus</a:t>
            </a:r>
            <a:r>
              <a:rPr lang="en-US" dirty="0" smtClean="0">
                <a:solidFill>
                  <a:srgbClr val="800080"/>
                </a:solidFill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800080"/>
                </a:solidFill>
                <a:latin typeface="Calibri" panose="020F0502020204030204" pitchFamily="34" charset="0"/>
              </a:rPr>
              <a:t>or </a:t>
            </a:r>
            <a:r>
              <a:rPr lang="en-US" dirty="0" err="1">
                <a:solidFill>
                  <a:srgbClr val="800080"/>
                </a:solidFill>
                <a:latin typeface="Calibri" panose="020F0502020204030204" pitchFamily="34" charset="0"/>
              </a:rPr>
              <a:t>plantaris</a:t>
            </a:r>
            <a:r>
              <a:rPr lang="en-US" dirty="0">
                <a:solidFill>
                  <a:srgbClr val="800080"/>
                </a:solidFill>
                <a:latin typeface="Calibri" panose="020F0502020204030204" pitchFamily="34" charset="0"/>
              </a:rPr>
              <a:t> tendon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(runs just </a:t>
            </a:r>
            <a:r>
              <a:rPr lang="en-US" dirty="0" err="1" smtClean="0">
                <a:solidFill>
                  <a:srgbClr val="000000"/>
                </a:solidFill>
                <a:latin typeface="Calibri" panose="020F0502020204030204" pitchFamily="34" charset="0"/>
              </a:rPr>
              <a:t>anteromedial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 to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the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Achilles tendon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) and used for injury loss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or nerve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damage correction.</a:t>
            </a:r>
            <a:r>
              <a:rPr lang="en-US" dirty="0"/>
              <a:t> 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322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55379" y="1355834"/>
            <a:ext cx="8954813" cy="4335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62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916" y="273195"/>
            <a:ext cx="4974464" cy="4005330"/>
          </a:xfrm>
          <a:prstGeom prst="rect">
            <a:avLst/>
          </a:prstGeom>
        </p:spPr>
      </p:pic>
      <p:pic>
        <p:nvPicPr>
          <p:cNvPr id="5" name="Content Placeholder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397" y="2002665"/>
            <a:ext cx="4976423" cy="4005330"/>
          </a:xfrm>
        </p:spPr>
      </p:pic>
      <p:sp>
        <p:nvSpPr>
          <p:cNvPr id="6" name="Title 5"/>
          <p:cNvSpPr txBox="1">
            <a:spLocks noGrp="1"/>
          </p:cNvSpPr>
          <p:nvPr>
            <p:ph type="title"/>
          </p:nvPr>
        </p:nvSpPr>
        <p:spPr>
          <a:xfrm>
            <a:off x="199434" y="273195"/>
            <a:ext cx="5266386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</a:rPr>
              <a:t>After 3 days , before the second surgery</a:t>
            </a:r>
            <a:endParaRPr lang="fa-IR" sz="4000" dirty="0">
              <a:solidFill>
                <a:srgbClr val="C00000"/>
              </a:solidFill>
            </a:endParaRPr>
          </a:p>
        </p:txBody>
      </p:sp>
      <p:sp>
        <p:nvSpPr>
          <p:cNvPr id="7" name="Title 5"/>
          <p:cNvSpPr txBox="1">
            <a:spLocks/>
          </p:cNvSpPr>
          <p:nvPr/>
        </p:nvSpPr>
        <p:spPr>
          <a:xfrm>
            <a:off x="7289441" y="4351469"/>
            <a:ext cx="4365939" cy="1384995"/>
          </a:xfrm>
          <a:prstGeom prst="rect">
            <a:avLst/>
          </a:prstGeom>
          <a:noFill/>
        </p:spPr>
        <p:txBody>
          <a:bodyPr vert="horz" wrap="square" lIns="91440" tIns="45720" rIns="91440" bIns="45720" rtlCol="1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150000"/>
              </a:lnSpc>
              <a:spcBef>
                <a:spcPts val="0"/>
              </a:spcBef>
            </a:pPr>
            <a:r>
              <a:rPr lang="en-US" sz="2800" dirty="0">
                <a:solidFill>
                  <a:srgbClr val="FF0000"/>
                </a:solidFill>
                <a:latin typeface="Century Gothic"/>
              </a:rPr>
              <a:t>Second surgery opening the bandage</a:t>
            </a:r>
            <a:endParaRPr lang="fa-IR" sz="2800" dirty="0">
              <a:solidFill>
                <a:srgbClr val="FF0000"/>
              </a:solidFill>
              <a:latin typeface="Century Gothic"/>
              <a:cs typeface="Tahoma" panose="020B0604030504040204" pitchFamily="34" charset="0"/>
            </a:endParaRPr>
          </a:p>
        </p:txBody>
      </p:sp>
      <p:sp>
        <p:nvSpPr>
          <p:cNvPr id="16" name="Notched Right Arrow 15"/>
          <p:cNvSpPr/>
          <p:nvPr/>
        </p:nvSpPr>
        <p:spPr>
          <a:xfrm>
            <a:off x="4946654" y="1011146"/>
            <a:ext cx="1665479" cy="484632"/>
          </a:xfrm>
          <a:prstGeom prst="notch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Notched Right Arrow 16"/>
          <p:cNvSpPr/>
          <p:nvPr/>
        </p:nvSpPr>
        <p:spPr>
          <a:xfrm rot="10800000">
            <a:off x="5523286" y="4801651"/>
            <a:ext cx="1494927" cy="484632"/>
          </a:xfrm>
          <a:prstGeom prst="notch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30921" y="705163"/>
            <a:ext cx="4326228" cy="4351338"/>
          </a:xfrm>
        </p:spPr>
        <p:txBody>
          <a:bodyPr/>
          <a:lstStyle/>
          <a:p>
            <a:r>
              <a:rPr lang="en-US" dirty="0">
                <a:solidFill>
                  <a:srgbClr val="C00000"/>
                </a:solidFill>
                <a:latin typeface="Century Gothic"/>
              </a:rPr>
              <a:t>Second surgery skin graft </a:t>
            </a:r>
            <a:r>
              <a:rPr lang="fa-IR" dirty="0">
                <a:solidFill>
                  <a:srgbClr val="C00000"/>
                </a:solidFill>
              </a:rPr>
              <a:t>برداشت پوست از </a:t>
            </a:r>
            <a:r>
              <a:rPr lang="fa-IR" dirty="0" smtClean="0">
                <a:solidFill>
                  <a:srgbClr val="C00000"/>
                </a:solidFill>
              </a:rPr>
              <a:t>ران</a:t>
            </a:r>
          </a:p>
          <a:p>
            <a:endParaRPr lang="fa-IR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fa-IR" dirty="0">
                <a:solidFill>
                  <a:srgbClr val="C00000"/>
                </a:solidFill>
              </a:rPr>
              <a:t/>
            </a:r>
            <a:br>
              <a:rPr lang="fa-IR" dirty="0">
                <a:solidFill>
                  <a:srgbClr val="C00000"/>
                </a:solidFill>
              </a:rPr>
            </a:br>
            <a:endParaRPr lang="en-U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012" y="367047"/>
            <a:ext cx="6140003" cy="5550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31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8033" y="365125"/>
            <a:ext cx="11140225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718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41702" y="1967479"/>
            <a:ext cx="6112098" cy="4351338"/>
          </a:xfrm>
        </p:spPr>
        <p:txBody>
          <a:bodyPr/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4400" dirty="0">
                <a:solidFill>
                  <a:srgbClr val="FF0000"/>
                </a:solidFill>
                <a:latin typeface="Century Gothic"/>
              </a:rPr>
              <a:t>Second surgery….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4400" dirty="0">
                <a:solidFill>
                  <a:srgbClr val="FF0000"/>
                </a:solidFill>
                <a:latin typeface="Century Gothic"/>
              </a:rPr>
              <a:t>preparation of the skin for graft</a:t>
            </a:r>
            <a:endParaRPr lang="fa-IR" sz="4400" dirty="0">
              <a:solidFill>
                <a:srgbClr val="FF0000"/>
              </a:solidFill>
              <a:latin typeface="Century Gothic"/>
              <a:cs typeface="Tahoma" panose="020B0604030504040204" pitchFamily="34" charset="0"/>
            </a:endParaRPr>
          </a:p>
          <a:p>
            <a:endParaRPr lang="en-U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002" y="365125"/>
            <a:ext cx="4655713" cy="6325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05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73821" y="540898"/>
            <a:ext cx="5009881" cy="4881122"/>
          </a:xfrm>
          <a:prstGeom prst="rect">
            <a:avLst/>
          </a:prstGeom>
        </p:spPr>
      </p:pic>
      <p:pic>
        <p:nvPicPr>
          <p:cNvPr id="5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12" y="476518"/>
            <a:ext cx="5273898" cy="5009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93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9223" y="1688569"/>
            <a:ext cx="3554569" cy="4351338"/>
          </a:xfrm>
        </p:spPr>
        <p:txBody>
          <a:bodyPr/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200" dirty="0">
                <a:solidFill>
                  <a:srgbClr val="FF0000"/>
                </a:solidFill>
                <a:latin typeface="Century Gothic"/>
              </a:rPr>
              <a:t>2weeks later</a:t>
            </a:r>
          </a:p>
          <a:p>
            <a:endParaRPr lang="en-U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1638" y="1688569"/>
            <a:ext cx="5459496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1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C3300"/>
                </a:solidFill>
                <a:latin typeface="Calibri" panose="020F0502020204030204" pitchFamily="34" charset="0"/>
              </a:rPr>
              <a:t>How does a skin graft survive?</a:t>
            </a:r>
            <a:r>
              <a:rPr lang="en-US" dirty="0"/>
              <a:t>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545" y="1690688"/>
            <a:ext cx="10515600" cy="4351338"/>
          </a:xfrm>
        </p:spPr>
        <p:txBody>
          <a:bodyPr/>
          <a:lstStyle/>
          <a:p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1) initially by </a:t>
            </a:r>
            <a:r>
              <a:rPr lang="en-US" dirty="0">
                <a:solidFill>
                  <a:srgbClr val="800080"/>
                </a:solidFill>
                <a:latin typeface="Calibri" panose="020F0502020204030204" pitchFamily="34" charset="0"/>
              </a:rPr>
              <a:t>imbibition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of plasma from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the </a:t>
            </a:r>
            <a:r>
              <a:rPr lang="en-US" sz="3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wound </a:t>
            </a:r>
            <a:r>
              <a:rPr lang="en-US" sz="3200" dirty="0">
                <a:solidFill>
                  <a:srgbClr val="000000"/>
                </a:solidFill>
                <a:latin typeface="Calibri" panose="020F0502020204030204" pitchFamily="34" charset="0"/>
              </a:rPr>
              <a:t>bed</a:t>
            </a:r>
            <a:r>
              <a:rPr lang="en-US" sz="3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</a:p>
          <a:p>
            <a:pPr marL="0" indent="0">
              <a:buNone/>
            </a:pPr>
            <a:r>
              <a:rPr lang="en-US" sz="3200" dirty="0">
                <a:solidFill>
                  <a:srgbClr val="000000"/>
                </a:solidFill>
                <a:latin typeface="Calibri" panose="020F0502020204030204" pitchFamily="34" charset="0"/>
              </a:rPr>
              <a:t/>
            </a:r>
            <a:br>
              <a:rPr lang="en-US" sz="320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3200" dirty="0">
                <a:solidFill>
                  <a:srgbClr val="000000"/>
                </a:solidFill>
                <a:latin typeface="ArialMT"/>
              </a:rPr>
              <a:t>• </a:t>
            </a:r>
            <a:r>
              <a:rPr lang="en-US" sz="3200" dirty="0">
                <a:solidFill>
                  <a:srgbClr val="000000"/>
                </a:solidFill>
                <a:latin typeface="Calibri" panose="020F0502020204030204" pitchFamily="34" charset="0"/>
              </a:rPr>
              <a:t>2) after 48hr fine anastomotic connections </a:t>
            </a:r>
            <a:r>
              <a:rPr lang="en-US" sz="3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are made</a:t>
            </a:r>
            <a:r>
              <a:rPr lang="en-US" sz="3200" dirty="0">
                <a:solidFill>
                  <a:srgbClr val="000000"/>
                </a:solidFill>
                <a:latin typeface="Calibri" panose="020F0502020204030204" pitchFamily="34" charset="0"/>
              </a:rPr>
              <a:t>, </a:t>
            </a:r>
            <a:r>
              <a:rPr lang="en-US" sz="3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which lead </a:t>
            </a:r>
            <a:r>
              <a:rPr lang="en-US" sz="3200" dirty="0">
                <a:solidFill>
                  <a:srgbClr val="000000"/>
                </a:solidFill>
                <a:latin typeface="Calibri" panose="020F0502020204030204" pitchFamily="34" charset="0"/>
              </a:rPr>
              <a:t>to </a:t>
            </a:r>
            <a:r>
              <a:rPr lang="en-US" sz="3200" dirty="0" smtClean="0">
                <a:solidFill>
                  <a:srgbClr val="800080"/>
                </a:solidFill>
                <a:latin typeface="Calibri" panose="020F0502020204030204" pitchFamily="34" charset="0"/>
              </a:rPr>
              <a:t>inosculation </a:t>
            </a:r>
            <a:r>
              <a:rPr lang="en-US" sz="3200" dirty="0">
                <a:solidFill>
                  <a:srgbClr val="000000"/>
                </a:solidFill>
                <a:latin typeface="Calibri" panose="020F0502020204030204" pitchFamily="34" charset="0"/>
              </a:rPr>
              <a:t>of </a:t>
            </a:r>
            <a:r>
              <a:rPr lang="en-US" sz="3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blood. Capillary </a:t>
            </a:r>
            <a:r>
              <a:rPr lang="en-US" sz="3200" dirty="0">
                <a:solidFill>
                  <a:srgbClr val="000000"/>
                </a:solidFill>
                <a:latin typeface="Calibri" panose="020F0502020204030204" pitchFamily="34" charset="0"/>
              </a:rPr>
              <a:t>ingrowth then completes the </a:t>
            </a:r>
            <a:r>
              <a:rPr lang="en-US" sz="3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healing process with  fibroblast </a:t>
            </a:r>
            <a:r>
              <a:rPr lang="en-US" sz="3200" dirty="0">
                <a:solidFill>
                  <a:srgbClr val="000000"/>
                </a:solidFill>
                <a:latin typeface="Calibri" panose="020F0502020204030204" pitchFamily="34" charset="0"/>
              </a:rPr>
              <a:t>maturation.</a:t>
            </a:r>
            <a:r>
              <a:rPr lang="en-US" sz="3200" dirty="0"/>
              <a:t> </a:t>
            </a:r>
            <a:br>
              <a:rPr lang="en-US" sz="3200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59369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C3300"/>
                </a:solidFill>
                <a:latin typeface="Calibri" panose="020F0502020204030204" pitchFamily="34" charset="0"/>
              </a:rPr>
              <a:t>Reconstructive ladder</a:t>
            </a:r>
            <a:r>
              <a:rPr lang="en-US" dirty="0"/>
              <a:t>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4421" y="1460172"/>
            <a:ext cx="10515600" cy="435133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When faced with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a tissue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defect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, reconstructive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 surgeons use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 hierarchy of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repair techniques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based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on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operative </a:t>
            </a:r>
            <a:r>
              <a:rPr lang="en-US" dirty="0" err="1" smtClean="0">
                <a:solidFill>
                  <a:srgbClr val="000000"/>
                </a:solidFill>
                <a:latin typeface="Calibri" panose="020F0502020204030204" pitchFamily="34" charset="0"/>
              </a:rPr>
              <a:t>compliexity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-  reconstructive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ladder</a:t>
            </a:r>
            <a:r>
              <a:rPr lang="en-US" dirty="0"/>
              <a:t> 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6539" y="1355835"/>
            <a:ext cx="3802118" cy="422515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2" y="5581431"/>
            <a:ext cx="3739055" cy="1277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493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1" y="244699"/>
            <a:ext cx="10830058" cy="6073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08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5308" y="365125"/>
            <a:ext cx="1084401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397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6"/>
            <a:ext cx="10515600" cy="5803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85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1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661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420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636875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71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4096" y="365125"/>
            <a:ext cx="10619703" cy="5564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206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199" y="365125"/>
            <a:ext cx="10649755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18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444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4683" y="365125"/>
            <a:ext cx="10662634" cy="553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171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599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50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798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584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636876" cy="595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7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714149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98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599" cy="5906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702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102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5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701270" cy="5676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812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543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599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655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2" descr="C:\Documents and Settings\xyz\My Documents\atlas\surgical treatment of burns\DSC029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117" y="365125"/>
            <a:ext cx="916940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0637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2" descr="C:\Documents and Settings\xyz\My Documents\atlas\surgical treatment of burns\burn pics 2 031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2700" y="365126"/>
            <a:ext cx="7086600" cy="581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2559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2" descr="C:\Documents and Settings\xyz\My Documents\atlas\surgical treatment of burns\burn pics 2 037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75938"/>
            <a:ext cx="5943600" cy="5760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C:\Documents and Settings\xyz\My Documents\atlas\surgical treatment of burns\burn pics 2 033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7738" y="175938"/>
            <a:ext cx="5778062" cy="5760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2268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C3300"/>
                </a:solidFill>
                <a:latin typeface="Calibri" panose="020F0502020204030204" pitchFamily="34" charset="0"/>
              </a:rPr>
              <a:t>Flaps</a:t>
            </a:r>
            <a:r>
              <a:rPr lang="en-US" dirty="0"/>
              <a:t>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82414"/>
            <a:ext cx="10515600" cy="520262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 flap is a piece of tissue that is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transferred from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one part of the body to another </a:t>
            </a:r>
            <a:r>
              <a:rPr lang="en-US" dirty="0">
                <a:solidFill>
                  <a:srgbClr val="800080"/>
                </a:solidFill>
                <a:latin typeface="Calibri" panose="020F0502020204030204" pitchFamily="34" charset="0"/>
              </a:rPr>
              <a:t>with </a:t>
            </a:r>
            <a:r>
              <a:rPr lang="en-US" dirty="0" smtClean="0">
                <a:solidFill>
                  <a:srgbClr val="800080"/>
                </a:solidFill>
                <a:latin typeface="Calibri" panose="020F0502020204030204" pitchFamily="34" charset="0"/>
              </a:rPr>
              <a:t>its blood </a:t>
            </a:r>
            <a:r>
              <a:rPr lang="en-US" dirty="0">
                <a:solidFill>
                  <a:srgbClr val="800080"/>
                </a:solidFill>
                <a:latin typeface="Calibri" panose="020F0502020204030204" pitchFamily="34" charset="0"/>
              </a:rPr>
              <a:t>supply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preserved or immediately re‐</a:t>
            </a:r>
            <a:b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established by microsurgical means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/>
            </a:r>
            <a:b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dirty="0">
                <a:solidFill>
                  <a:srgbClr val="000000"/>
                </a:solidFill>
                <a:latin typeface="ArialMT"/>
              </a:rPr>
              <a:t>•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This is in contrast to a graft where the tissue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is detached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and relies on nourishment from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the recipient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bed for its survival.</a:t>
            </a:r>
            <a:r>
              <a:rPr lang="en-US" dirty="0"/>
              <a:t> 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604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C3300"/>
                </a:solidFill>
                <a:latin typeface="Calibri" panose="020F0502020204030204" pitchFamily="34" charset="0"/>
              </a:rPr>
              <a:t>Classification of flaps</a:t>
            </a:r>
            <a:r>
              <a:rPr lang="en-US" dirty="0"/>
              <a:t>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Flaps can be classified according to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:</a:t>
            </a:r>
          </a:p>
          <a:p>
            <a:endParaRPr lang="en-US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/>
            </a:r>
            <a:b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dirty="0">
                <a:solidFill>
                  <a:srgbClr val="000000"/>
                </a:solidFill>
                <a:latin typeface="ArialMT"/>
              </a:rPr>
              <a:t>•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A)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Method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of movement</a:t>
            </a:r>
            <a:b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dirty="0">
                <a:solidFill>
                  <a:srgbClr val="000000"/>
                </a:solidFill>
                <a:latin typeface="ArialMT"/>
              </a:rPr>
              <a:t>•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B) Blood supply</a:t>
            </a:r>
            <a:b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dirty="0">
                <a:solidFill>
                  <a:srgbClr val="000000"/>
                </a:solidFill>
                <a:latin typeface="ArialMT"/>
              </a:rPr>
              <a:t>•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C) Composition</a:t>
            </a:r>
            <a:r>
              <a:rPr lang="en-US" dirty="0"/>
              <a:t> 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9246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91706"/>
            <a:ext cx="10515600" cy="911882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CC3300"/>
                </a:solidFill>
                <a:latin typeface="Calibri" panose="020F0502020204030204" pitchFamily="34" charset="0"/>
              </a:rPr>
              <a:t>Method of movement</a:t>
            </a:r>
            <a:r>
              <a:rPr lang="en-US" dirty="0"/>
              <a:t>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77007"/>
            <a:ext cx="11164614" cy="512067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rgbClr val="9A9AFF"/>
                </a:solidFill>
                <a:latin typeface="Calibri" panose="020F0502020204030204" pitchFamily="34" charset="0"/>
              </a:rPr>
              <a:t>1) </a:t>
            </a:r>
            <a:r>
              <a:rPr lang="en-US" b="1" i="1" dirty="0">
                <a:solidFill>
                  <a:srgbClr val="9A9AFF"/>
                </a:solidFill>
                <a:latin typeface="Calibri-BoldItalic"/>
              </a:rPr>
              <a:t>Local flap </a:t>
            </a:r>
            <a:r>
              <a:rPr lang="en-US" dirty="0">
                <a:solidFill>
                  <a:srgbClr val="9A9AFF"/>
                </a:solidFill>
                <a:latin typeface="Calibri" panose="020F0502020204030204" pitchFamily="34" charset="0"/>
              </a:rPr>
              <a:t>–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This is when the donor site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is immediately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adjacent to the recipient site.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The required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area of skin and tissue is moved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without interrupting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the blood supply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/>
            </a:r>
            <a:b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dirty="0">
                <a:solidFill>
                  <a:srgbClr val="9A9AFF"/>
                </a:solidFill>
                <a:latin typeface="ArialMT"/>
              </a:rPr>
              <a:t>• </a:t>
            </a:r>
            <a:r>
              <a:rPr lang="en-US" b="1" i="1" dirty="0">
                <a:solidFill>
                  <a:srgbClr val="9A9AFF"/>
                </a:solidFill>
                <a:latin typeface="Calibri-BoldItalic"/>
              </a:rPr>
              <a:t>2) Distant flap </a:t>
            </a:r>
            <a:r>
              <a:rPr lang="en-US" dirty="0">
                <a:solidFill>
                  <a:srgbClr val="9A9AFF"/>
                </a:solidFill>
                <a:latin typeface="Calibri" panose="020F0502020204030204" pitchFamily="34" charset="0"/>
              </a:rPr>
              <a:t>–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Distant flap is when a flap is from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an entirely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different area of the body, for example,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a flap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taken from the leg might be used for a wound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on the neck.</a:t>
            </a:r>
            <a:r>
              <a:rPr lang="en-US" dirty="0" smtClean="0"/>
              <a:t>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2578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>
                <a:solidFill>
                  <a:srgbClr val="FF0000"/>
                </a:solidFill>
                <a:latin typeface="Calibri-BoldItalic"/>
              </a:rPr>
              <a:t>Local flap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2075" y="1056290"/>
            <a:ext cx="11175125" cy="5391807"/>
          </a:xfrm>
        </p:spPr>
        <p:txBody>
          <a:bodyPr/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Subdivided into –</a:t>
            </a:r>
            <a:b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dirty="0">
                <a:solidFill>
                  <a:srgbClr val="0070C0"/>
                </a:solidFill>
                <a:latin typeface="ArialMT"/>
              </a:rPr>
              <a:t>• </a:t>
            </a:r>
            <a:r>
              <a:rPr lang="en-US" b="1" dirty="0">
                <a:solidFill>
                  <a:srgbClr val="0070C0"/>
                </a:solidFill>
                <a:latin typeface="Calibri" panose="020F0502020204030204" pitchFamily="34" charset="0"/>
              </a:rPr>
              <a:t>1) Advancement flaps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– move directly forward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into the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defect without any lateral movement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</a:p>
          <a:p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/>
            </a:r>
            <a:b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dirty="0">
                <a:solidFill>
                  <a:srgbClr val="0070C0"/>
                </a:solidFill>
                <a:latin typeface="ArialMT"/>
              </a:rPr>
              <a:t>• </a:t>
            </a:r>
            <a:r>
              <a:rPr lang="en-US" b="1" dirty="0">
                <a:solidFill>
                  <a:srgbClr val="0070C0"/>
                </a:solidFill>
                <a:latin typeface="Calibri" panose="020F0502020204030204" pitchFamily="34" charset="0"/>
              </a:rPr>
              <a:t>2) Transposition flaps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– move laterally into a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defect about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 pivot point with the creation of a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secondary defect.</a:t>
            </a:r>
          </a:p>
          <a:p>
            <a:r>
              <a:rPr lang="en-US" b="1" dirty="0">
                <a:solidFill>
                  <a:srgbClr val="0070C0"/>
                </a:solidFill>
                <a:latin typeface="Calibri" panose="020F0502020204030204" pitchFamily="34" charset="0"/>
              </a:rPr>
              <a:t/>
            </a:r>
            <a:br>
              <a:rPr lang="en-US" b="1" dirty="0">
                <a:solidFill>
                  <a:srgbClr val="0070C0"/>
                </a:solidFill>
                <a:latin typeface="Calibri" panose="020F0502020204030204" pitchFamily="34" charset="0"/>
              </a:rPr>
            </a:br>
            <a:r>
              <a:rPr lang="en-US" b="1" dirty="0">
                <a:solidFill>
                  <a:srgbClr val="0070C0"/>
                </a:solidFill>
                <a:latin typeface="ArialMT"/>
              </a:rPr>
              <a:t>• </a:t>
            </a:r>
            <a:r>
              <a:rPr lang="en-US" b="1" dirty="0">
                <a:solidFill>
                  <a:srgbClr val="0070C0"/>
                </a:solidFill>
                <a:latin typeface="Calibri" panose="020F0502020204030204" pitchFamily="34" charset="0"/>
              </a:rPr>
              <a:t>3) Rotation flaps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– move in a circular movement</a:t>
            </a:r>
            <a:b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directly into the defect without the creation of a</a:t>
            </a:r>
            <a:b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secondary defect</a:t>
            </a:r>
            <a:r>
              <a:rPr lang="en-US" dirty="0"/>
              <a:t> 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135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23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>
                <a:solidFill>
                  <a:srgbClr val="FF0000"/>
                </a:solidFill>
                <a:latin typeface="Calibri-BoldItalic"/>
              </a:rPr>
              <a:t>Distant flap</a:t>
            </a:r>
            <a:r>
              <a:rPr lang="en-US" dirty="0"/>
              <a:t>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95892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subdivided into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–</a:t>
            </a:r>
            <a:b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dirty="0">
                <a:solidFill>
                  <a:srgbClr val="0070C0"/>
                </a:solidFill>
                <a:latin typeface="ArialMT"/>
              </a:rPr>
              <a:t>• </a:t>
            </a:r>
            <a:r>
              <a:rPr lang="en-US" b="1" dirty="0">
                <a:solidFill>
                  <a:srgbClr val="0070C0"/>
                </a:solidFill>
                <a:latin typeface="Calibri" panose="020F0502020204030204" pitchFamily="34" charset="0"/>
              </a:rPr>
              <a:t>1) Direct flaps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– where tissue is placed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directly from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the donor to the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recipient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site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/>
            </a:r>
            <a:b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dirty="0">
                <a:solidFill>
                  <a:srgbClr val="0070C0"/>
                </a:solidFill>
                <a:latin typeface="ArialMT"/>
              </a:rPr>
              <a:t>• </a:t>
            </a:r>
            <a:r>
              <a:rPr lang="en-US" b="1" dirty="0">
                <a:solidFill>
                  <a:srgbClr val="0070C0"/>
                </a:solidFill>
                <a:latin typeface="Calibri" panose="020F0502020204030204" pitchFamily="34" charset="0"/>
              </a:rPr>
              <a:t>2) Tube </a:t>
            </a:r>
            <a:r>
              <a:rPr lang="en-US" b="1" dirty="0" err="1">
                <a:solidFill>
                  <a:srgbClr val="0070C0"/>
                </a:solidFill>
                <a:latin typeface="Calibri" panose="020F0502020204030204" pitchFamily="34" charset="0"/>
              </a:rPr>
              <a:t>pedicled</a:t>
            </a:r>
            <a:r>
              <a:rPr lang="en-US" b="1" dirty="0">
                <a:solidFill>
                  <a:srgbClr val="0070C0"/>
                </a:solidFill>
                <a:latin typeface="Calibri" panose="020F0502020204030204" pitchFamily="34" charset="0"/>
              </a:rPr>
              <a:t> flaps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– where the pedicle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is long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and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tubed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around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itself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to close off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the raw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area of the pedicle to prevent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desiccation and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infection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/>
            </a:r>
            <a:b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dirty="0">
                <a:solidFill>
                  <a:srgbClr val="0070C0"/>
                </a:solidFill>
                <a:latin typeface="ArialMT"/>
              </a:rPr>
              <a:t>• </a:t>
            </a:r>
            <a:r>
              <a:rPr lang="en-US" b="1" dirty="0">
                <a:solidFill>
                  <a:srgbClr val="0070C0"/>
                </a:solidFill>
                <a:latin typeface="Calibri" panose="020F0502020204030204" pitchFamily="34" charset="0"/>
              </a:rPr>
              <a:t>3) Free flaps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– where tissue is harvested at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a distance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with identification, dissection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and division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of its arterial supply and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venous drainage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with reconnection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using microsurgical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techniques.</a:t>
            </a:r>
            <a:r>
              <a:rPr lang="en-US" dirty="0"/>
              <a:t> 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914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9A9AFF"/>
                </a:solidFill>
                <a:latin typeface="Calibri" panose="020F0502020204030204" pitchFamily="34" charset="0"/>
              </a:rPr>
              <a:t>Classification according to Blood supply</a:t>
            </a:r>
            <a:r>
              <a:rPr lang="en-US" b="1" dirty="0"/>
              <a:t>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1793" y="1825625"/>
            <a:ext cx="10802007" cy="479589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70C0"/>
                </a:solidFill>
                <a:latin typeface="Calibri" panose="020F0502020204030204" pitchFamily="34" charset="0"/>
              </a:rPr>
              <a:t>1) Random pattern flaps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– here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flaps containing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skin and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subcutaneous fat nourished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by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musculocutaneous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perforators at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the base of the flap connecting with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the </a:t>
            </a:r>
            <a:r>
              <a:rPr lang="en-US" dirty="0" err="1" smtClean="0">
                <a:solidFill>
                  <a:srgbClr val="000000"/>
                </a:solidFill>
                <a:latin typeface="Calibri" panose="020F0502020204030204" pitchFamily="34" charset="0"/>
              </a:rPr>
              <a:t>subdermal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 plexus.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/>
            </a:r>
            <a:b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dirty="0" smtClean="0">
                <a:solidFill>
                  <a:srgbClr val="0070C0"/>
                </a:solidFill>
                <a:latin typeface="ArialMT"/>
              </a:rPr>
              <a:t>• </a:t>
            </a:r>
            <a:r>
              <a:rPr lang="en-US" b="1" dirty="0">
                <a:solidFill>
                  <a:srgbClr val="0070C0"/>
                </a:solidFill>
                <a:latin typeface="Calibri" panose="020F0502020204030204" pitchFamily="34" charset="0"/>
              </a:rPr>
              <a:t>2) Axial pattern flaps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–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which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is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nourished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by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a named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direct cutaneous vessel running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along its longitudinal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axis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within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the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subcutaneous tissue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  <a:r>
              <a:rPr lang="en-US" dirty="0"/>
              <a:t> 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7313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9A9AFF"/>
                </a:solidFill>
                <a:latin typeface="Calibri" panose="020F0502020204030204" pitchFamily="34" charset="0"/>
              </a:rPr>
              <a:t>Classification according to composition</a:t>
            </a:r>
            <a:r>
              <a:rPr lang="en-US" dirty="0"/>
              <a:t> </a:t>
            </a:r>
            <a:br>
              <a:rPr lang="en-US" dirty="0"/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23848" y="1690688"/>
            <a:ext cx="8450317" cy="4660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32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C3300"/>
                </a:solidFill>
                <a:latin typeface="Calibri" panose="020F0502020204030204" pitchFamily="34" charset="0"/>
              </a:rPr>
              <a:t>Pathogenesis of flap failure</a:t>
            </a:r>
            <a:r>
              <a:rPr lang="en-US" dirty="0"/>
              <a:t>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35117"/>
            <a:ext cx="10515600" cy="5565228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b="1" i="1" dirty="0">
                <a:solidFill>
                  <a:srgbClr val="0070C0"/>
                </a:solidFill>
                <a:latin typeface="Calibri-Italic"/>
              </a:rPr>
              <a:t>Extrinsic Factors</a:t>
            </a:r>
            <a:r>
              <a:rPr lang="en-US" i="1" dirty="0">
                <a:solidFill>
                  <a:srgbClr val="00FFCC"/>
                </a:solidFill>
                <a:latin typeface="Calibri-Italic"/>
              </a:rPr>
              <a:t/>
            </a:r>
            <a:br>
              <a:rPr lang="en-US" i="1" dirty="0">
                <a:solidFill>
                  <a:srgbClr val="00FFCC"/>
                </a:solidFill>
                <a:latin typeface="Calibri-Italic"/>
              </a:rPr>
            </a:br>
            <a:r>
              <a:rPr lang="en-US" dirty="0">
                <a:solidFill>
                  <a:srgbClr val="000000"/>
                </a:solidFill>
                <a:latin typeface="ArialMT"/>
              </a:rPr>
              <a:t>•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1)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Hematomas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under the flaps</a:t>
            </a:r>
            <a:b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dirty="0">
                <a:solidFill>
                  <a:srgbClr val="000000"/>
                </a:solidFill>
                <a:latin typeface="ArialMT"/>
              </a:rPr>
              <a:t>•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2) Wound infection</a:t>
            </a:r>
            <a:b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dirty="0">
                <a:solidFill>
                  <a:srgbClr val="000000"/>
                </a:solidFill>
                <a:latin typeface="ArialMT"/>
              </a:rPr>
              <a:t>•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3) Systemic hypotension</a:t>
            </a:r>
            <a:b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dirty="0">
                <a:solidFill>
                  <a:srgbClr val="000000"/>
                </a:solidFill>
                <a:latin typeface="ArialMT"/>
              </a:rPr>
              <a:t>•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4) Tension of the flaps</a:t>
            </a:r>
            <a:b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dirty="0">
                <a:solidFill>
                  <a:srgbClr val="000000"/>
                </a:solidFill>
                <a:latin typeface="ArialMT"/>
              </a:rPr>
              <a:t>•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5) Cigarette smoking</a:t>
            </a:r>
            <a:b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1" dirty="0">
                <a:solidFill>
                  <a:srgbClr val="0070C0"/>
                </a:solidFill>
                <a:latin typeface="Calibri-Italic"/>
              </a:rPr>
              <a:t>Intrinsic factors</a:t>
            </a:r>
            <a:r>
              <a:rPr lang="en-US" i="1" dirty="0">
                <a:solidFill>
                  <a:srgbClr val="00FFCC"/>
                </a:solidFill>
                <a:latin typeface="Calibri-Italic"/>
              </a:rPr>
              <a:t/>
            </a:r>
            <a:br>
              <a:rPr lang="en-US" i="1" dirty="0">
                <a:solidFill>
                  <a:srgbClr val="00FFCC"/>
                </a:solidFill>
                <a:latin typeface="Calibri-Italic"/>
              </a:rPr>
            </a:br>
            <a:r>
              <a:rPr lang="en-US" dirty="0">
                <a:solidFill>
                  <a:srgbClr val="000000"/>
                </a:solidFill>
                <a:latin typeface="ArialMT"/>
              </a:rPr>
              <a:t>•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1)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Inadequate arterial inflow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/>
            </a:r>
            <a:b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dirty="0">
                <a:solidFill>
                  <a:srgbClr val="000000"/>
                </a:solidFill>
                <a:latin typeface="ArialMT"/>
              </a:rPr>
              <a:t>•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2) Inadequate venous drainage</a:t>
            </a:r>
            <a:b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dirty="0">
                <a:solidFill>
                  <a:srgbClr val="000000"/>
                </a:solidFill>
                <a:latin typeface="ArialMT"/>
              </a:rPr>
              <a:t>•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3)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Arterio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‐venous shunting</a:t>
            </a:r>
            <a:r>
              <a:rPr lang="en-US" dirty="0"/>
              <a:t> 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141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32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421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599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953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95587" y="2453481"/>
            <a:ext cx="660082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10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468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199" y="365125"/>
            <a:ext cx="10515601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279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Wound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Debridement</a:t>
            </a:r>
            <a:r>
              <a:rPr lang="en-US" dirty="0" smtClean="0"/>
              <a:t>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It is a process of removal of non viable tissue and contaminants from a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wound to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promote healing.</a:t>
            </a:r>
            <a:r>
              <a:rPr lang="en-US" dirty="0"/>
              <a:t> </a:t>
            </a:r>
            <a:endParaRPr lang="en-US" dirty="0" smtClean="0"/>
          </a:p>
          <a:p>
            <a:endParaRPr lang="en-US" dirty="0" smtClean="0"/>
          </a:p>
          <a:p>
            <a:r>
              <a:rPr lang="en-US" b="1" i="1" dirty="0">
                <a:solidFill>
                  <a:srgbClr val="0070C0"/>
                </a:solidFill>
                <a:latin typeface="Calibri-BoldItalic"/>
              </a:rPr>
              <a:t>Methods of debridement:</a:t>
            </a:r>
            <a:r>
              <a:rPr lang="en-US" b="1" i="1" dirty="0">
                <a:solidFill>
                  <a:srgbClr val="5A5A5A"/>
                </a:solidFill>
                <a:latin typeface="Calibri-BoldItalic"/>
              </a:rPr>
              <a:t/>
            </a:r>
            <a:br>
              <a:rPr lang="en-US" b="1" i="1" dirty="0">
                <a:solidFill>
                  <a:srgbClr val="5A5A5A"/>
                </a:solidFill>
                <a:latin typeface="Calibri-BoldItalic"/>
              </a:rPr>
            </a:br>
            <a:r>
              <a:rPr lang="en-US" sz="2000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Surgical</a:t>
            </a:r>
            <a:b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2000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Autolytic</a:t>
            </a:r>
            <a:b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2000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Enzymatic</a:t>
            </a:r>
            <a:b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2000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Mechanical</a:t>
            </a:r>
            <a:b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2000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Biological</a:t>
            </a:r>
            <a:b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2000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Hydrostatic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6400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657</Words>
  <Application>Microsoft Office PowerPoint</Application>
  <PresentationFormat>Widescreen</PresentationFormat>
  <Paragraphs>93</Paragraphs>
  <Slides>67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67</vt:i4>
      </vt:variant>
    </vt:vector>
  </HeadingPairs>
  <TitlesOfParts>
    <vt:vector size="82" baseType="lpstr">
      <vt:lpstr>Arial</vt:lpstr>
      <vt:lpstr>ArialMT</vt:lpstr>
      <vt:lpstr>B Titr</vt:lpstr>
      <vt:lpstr>Calibri</vt:lpstr>
      <vt:lpstr>Calibri Light</vt:lpstr>
      <vt:lpstr>Calibri-Bold</vt:lpstr>
      <vt:lpstr>Calibri-BoldItalic</vt:lpstr>
      <vt:lpstr>Calibri-Italic</vt:lpstr>
      <vt:lpstr>Cambria-Bold</vt:lpstr>
      <vt:lpstr>Century Gothic</vt:lpstr>
      <vt:lpstr>SymbolMT</vt:lpstr>
      <vt:lpstr>Tahoma</vt:lpstr>
      <vt:lpstr>Times New Roman</vt:lpstr>
      <vt:lpstr>Office Theme</vt:lpstr>
      <vt:lpstr>Presentation</vt:lpstr>
      <vt:lpstr>PowerPoint Presentation</vt:lpstr>
      <vt:lpstr>مداخلات جراحی در سوختگی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Wound Debridement  </vt:lpstr>
      <vt:lpstr>Surgical Debridement  </vt:lpstr>
      <vt:lpstr>  </vt:lpstr>
      <vt:lpstr>PowerPoint Presentation</vt:lpstr>
      <vt:lpstr>PowerPoint Presentation</vt:lpstr>
      <vt:lpstr>PowerPoint Presentation</vt:lpstr>
      <vt:lpstr>Specialist consultation may be required in the following condition:</vt:lpstr>
      <vt:lpstr>Assessment of Wounds Indicated for Surgical Debridement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Skin Graft  </vt:lpstr>
      <vt:lpstr>Types of grafts  </vt:lpstr>
      <vt:lpstr>PowerPoint Presentation</vt:lpstr>
      <vt:lpstr>PowerPoint Presentation</vt:lpstr>
      <vt:lpstr>PowerPoint Presentation</vt:lpstr>
      <vt:lpstr>PowerPoint Presentation</vt:lpstr>
      <vt:lpstr>After 3 days , before the second surgery</vt:lpstr>
      <vt:lpstr>PowerPoint Presentation</vt:lpstr>
      <vt:lpstr>PowerPoint Presentation</vt:lpstr>
      <vt:lpstr>PowerPoint Presentation</vt:lpstr>
      <vt:lpstr>PowerPoint Presentation</vt:lpstr>
      <vt:lpstr>How does a skin graft survive?  </vt:lpstr>
      <vt:lpstr>Reconstructive ladder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Flaps  </vt:lpstr>
      <vt:lpstr>Classification of flaps  </vt:lpstr>
      <vt:lpstr>Method of movement  </vt:lpstr>
      <vt:lpstr>Local flap  </vt:lpstr>
      <vt:lpstr>Distant flap  </vt:lpstr>
      <vt:lpstr>Classification according to Blood supply  </vt:lpstr>
      <vt:lpstr>Classification according to composition  </vt:lpstr>
      <vt:lpstr>Pathogenesis of flap failure  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sono</dc:creator>
  <cp:lastModifiedBy>sono</cp:lastModifiedBy>
  <cp:revision>26</cp:revision>
  <dcterms:created xsi:type="dcterms:W3CDTF">2023-01-31T08:08:16Z</dcterms:created>
  <dcterms:modified xsi:type="dcterms:W3CDTF">2023-02-08T05:32:44Z</dcterms:modified>
</cp:coreProperties>
</file>